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wdp" ContentType="image/vnd.ms-photo"/>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6"/>
  </p:notesMasterIdLst>
  <p:sldIdLst>
    <p:sldId id="257"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89" d="100"/>
          <a:sy n="89" d="100"/>
        </p:scale>
        <p:origin x="-1632" y="-10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notesMaster" Target="notesMasters/notesMaster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printerSettings" Target="printerSettings/printerSettings1.bin"/><Relationship Id="rId38" Type="http://schemas.openxmlformats.org/officeDocument/2006/relationships/presProps" Target="presProps.xml"/><Relationship Id="rId39" Type="http://schemas.openxmlformats.org/officeDocument/2006/relationships/viewProps" Target="viewProps.xml"/><Relationship Id="rId40" Type="http://schemas.openxmlformats.org/officeDocument/2006/relationships/theme" Target="theme/theme1.xml"/><Relationship Id="rId4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36DFD12-2AA8-1245-AF46-EDBB0471B8AD}" type="datetimeFigureOut">
              <a:rPr lang="en-US" smtClean="0"/>
              <a:t>8/22/23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211CCAA-AE24-9D4C-9136-FF15F70E50E2}" type="slidenum">
              <a:rPr lang="en-US" smtClean="0"/>
              <a:t>‹#›</a:t>
            </a:fld>
            <a:endParaRPr lang="en-US"/>
          </a:p>
        </p:txBody>
      </p:sp>
    </p:spTree>
    <p:extLst>
      <p:ext uri="{BB962C8B-B14F-4D97-AF65-F5344CB8AC3E}">
        <p14:creationId xmlns:p14="http://schemas.microsoft.com/office/powerpoint/2010/main" val="831631129"/>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I FAIL ALL THE TIME! Rarely have I been</a:t>
            </a:r>
            <a:r>
              <a:rPr lang="en-US" baseline="0" dirty="0" smtClean="0"/>
              <a:t> successful</a:t>
            </a:r>
            <a:r>
              <a:rPr lang="mr-IN" baseline="0" dirty="0" smtClean="0"/>
              <a:t>…</a:t>
            </a:r>
            <a:r>
              <a:rPr lang="en-US" baseline="0" dirty="0" smtClean="0"/>
              <a:t>. </a:t>
            </a:r>
          </a:p>
          <a:p>
            <a:pPr marL="171450" indent="-171450">
              <a:buFontTx/>
              <a:buChar char="•"/>
            </a:pPr>
            <a:r>
              <a:rPr lang="en-US" baseline="0" dirty="0" smtClean="0"/>
              <a:t>Even people you don’t like have something to teach you (</a:t>
            </a:r>
            <a:r>
              <a:rPr lang="en-US" b="1" baseline="0" dirty="0" smtClean="0"/>
              <a:t>Diversity might be important due to the fact that you have to explain your assumptions when you are working with people who aren’t like you</a:t>
            </a:r>
            <a:r>
              <a:rPr lang="mr-IN" b="1" baseline="0" dirty="0" smtClean="0"/>
              <a:t>…</a:t>
            </a:r>
            <a:r>
              <a:rPr lang="en-US" baseline="0" dirty="0" smtClean="0"/>
              <a:t>)</a:t>
            </a:r>
          </a:p>
          <a:p>
            <a:pPr marL="171450" indent="-171450">
              <a:buFontTx/>
              <a:buChar char="•"/>
            </a:pPr>
            <a:endParaRPr lang="en-US" dirty="0" smtClean="0"/>
          </a:p>
          <a:p>
            <a:r>
              <a:rPr lang="en-US" u="sng" dirty="0" smtClean="0"/>
              <a:t>Red Queen to Alice:</a:t>
            </a:r>
            <a:r>
              <a:rPr lang="en-US" u="sng" baseline="0" dirty="0" smtClean="0"/>
              <a:t> </a:t>
            </a:r>
          </a:p>
          <a:p>
            <a:r>
              <a:rPr lang="en-US" b="1" dirty="0" smtClean="0"/>
              <a:t>“Alice laughed. 'There's no use trying,' she said. 'One can't believe impossible things.'</a:t>
            </a:r>
            <a:br>
              <a:rPr lang="en-US" b="1" dirty="0" smtClean="0"/>
            </a:br>
            <a:r>
              <a:rPr lang="en-US" b="1" dirty="0" smtClean="0"/>
              <a:t/>
            </a:r>
            <a:br>
              <a:rPr lang="en-US" b="1" dirty="0" smtClean="0"/>
            </a:br>
            <a:r>
              <a:rPr lang="en-US" b="1" dirty="0" smtClean="0"/>
              <a:t>I daresay you haven't had much practice,' said the Queen. 'When I was your age, I always did it for half-an-hour a day. Why, sometimes I've believed as many as six impossible things before breakfast. There goes the shawl again!” </a:t>
            </a:r>
          </a:p>
          <a:p>
            <a:r>
              <a:rPr lang="en-US" dirty="0" smtClean="0"/>
              <a:t/>
            </a:r>
            <a:br>
              <a:rPr lang="en-US" dirty="0" smtClean="0"/>
            </a:br>
            <a:r>
              <a:rPr lang="en-US" dirty="0" smtClean="0"/>
              <a:t>― Lewis Carroll </a:t>
            </a:r>
          </a:p>
          <a:p>
            <a:endParaRPr lang="en-US" dirty="0" smtClean="0"/>
          </a:p>
          <a:p>
            <a:pPr lvl="1"/>
            <a:r>
              <a:rPr lang="en-US" dirty="0" smtClean="0"/>
              <a:t>1</a:t>
            </a:r>
            <a:r>
              <a:rPr lang="en-US" baseline="30000" dirty="0" smtClean="0"/>
              <a:t>st</a:t>
            </a:r>
            <a:r>
              <a:rPr lang="en-US" dirty="0" smtClean="0"/>
              <a:t> Generation Student &amp; Lifelong Learner</a:t>
            </a:r>
          </a:p>
          <a:p>
            <a:pPr lvl="2"/>
            <a:r>
              <a:rPr lang="en-US" dirty="0" smtClean="0"/>
              <a:t>Emphasize clearly delineated milestones; I create pathways that reduce frustration and uncertainty for other people.</a:t>
            </a:r>
          </a:p>
          <a:p>
            <a:pPr lvl="1"/>
            <a:r>
              <a:rPr lang="en-US" dirty="0" smtClean="0"/>
              <a:t>I collect hobbies &amp; I love to tinker</a:t>
            </a:r>
          </a:p>
          <a:p>
            <a:pPr lvl="2"/>
            <a:r>
              <a:rPr lang="en-US" dirty="0" smtClean="0"/>
              <a:t>Sewing, gardening, Ikea-furniture Hacker, Pilates </a:t>
            </a:r>
            <a:r>
              <a:rPr lang="en-US" dirty="0" err="1" smtClean="0"/>
              <a:t>etc</a:t>
            </a:r>
            <a:endParaRPr lang="en-US" dirty="0" smtClean="0"/>
          </a:p>
          <a:p>
            <a:pPr lvl="1"/>
            <a:r>
              <a:rPr lang="en-US" dirty="0" smtClean="0"/>
              <a:t>I am a natural collaborator &amp; facilitator</a:t>
            </a:r>
          </a:p>
          <a:p>
            <a:pPr lvl="2"/>
            <a:r>
              <a:rPr lang="en-US" dirty="0" smtClean="0"/>
              <a:t>I don’t have all knowledge; including the expertise of others improves outcomes for all. </a:t>
            </a:r>
          </a:p>
          <a:p>
            <a:pPr lvl="2"/>
            <a:r>
              <a:rPr lang="en-US" dirty="0" smtClean="0"/>
              <a:t>I have a firm belief that understanding how to evaluate and communicate the uncertainty of data are the most important skills you can cultivate. </a:t>
            </a:r>
          </a:p>
          <a:p>
            <a:pPr lvl="1"/>
            <a:r>
              <a:rPr lang="en-US" dirty="0" smtClean="0"/>
              <a:t>I have lived in four different countries</a:t>
            </a:r>
          </a:p>
          <a:p>
            <a:pPr lvl="2"/>
            <a:r>
              <a:rPr lang="en-US" dirty="0" smtClean="0"/>
              <a:t>Culture is crucial to learning; not everyone will have the same values, background or shared metaphors so find your common mission. This is true in science, too. </a:t>
            </a:r>
          </a:p>
          <a:p>
            <a:pPr lvl="1"/>
            <a:r>
              <a:rPr lang="en-US" dirty="0" smtClean="0"/>
              <a:t> I have held multiple non-academic jobs in my lifetime</a:t>
            </a:r>
          </a:p>
          <a:p>
            <a:pPr lvl="2"/>
            <a:r>
              <a:rPr lang="en-US" dirty="0" smtClean="0"/>
              <a:t>This leads me to prioritize practical outcomes in my pedagogical </a:t>
            </a:r>
            <a:r>
              <a:rPr lang="en-US" dirty="0" err="1" smtClean="0"/>
              <a:t>endeavours</a:t>
            </a:r>
            <a:r>
              <a:rPr lang="en-US" dirty="0" smtClean="0"/>
              <a:t>.</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2FC5F38C-5FCF-C54C-8548-97143D592616}" type="slidenum">
              <a:rPr lang="en-US" smtClean="0"/>
              <a:t>2</a:t>
            </a:fld>
            <a:endParaRPr lang="en-US"/>
          </a:p>
        </p:txBody>
      </p:sp>
    </p:spTree>
    <p:extLst>
      <p:ext uri="{BB962C8B-B14F-4D97-AF65-F5344CB8AC3E}">
        <p14:creationId xmlns:p14="http://schemas.microsoft.com/office/powerpoint/2010/main" val="19417088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https://hdsr.mitpress.mit.edu/pub/da99kl2q/release/3</a:t>
            </a:r>
          </a:p>
          <a:p>
            <a:endParaRPr lang="en-US" dirty="0" smtClean="0"/>
          </a:p>
          <a:p>
            <a:pPr marL="171450" indent="-171450">
              <a:buFontTx/>
              <a:buChar char="•"/>
            </a:pPr>
            <a:r>
              <a:rPr lang="en-US" dirty="0" smtClean="0"/>
              <a:t>If we can’t see “under the hood” so we don’t always</a:t>
            </a:r>
            <a:r>
              <a:rPr lang="en-US" baseline="0" dirty="0" smtClean="0"/>
              <a:t> know where the bias is. </a:t>
            </a:r>
          </a:p>
          <a:p>
            <a:pPr marL="171450" indent="-171450">
              <a:buFontTx/>
              <a:buChar char="•"/>
            </a:pPr>
            <a:r>
              <a:rPr lang="en-US" baseline="0" dirty="0" smtClean="0"/>
              <a:t>(I can hear the chorus of ML experts chiming in with complaints that they do a LOT of testing and have other guard rails in the process, but there have been wide spread examples of bias from everything from google searches and facial recognition software to medical examples. </a:t>
            </a:r>
            <a:r>
              <a:rPr lang="en-US" b="1" baseline="0" dirty="0" smtClean="0"/>
              <a:t>You don’t always know the bias that you </a:t>
            </a:r>
            <a:r>
              <a:rPr lang="mr-IN" b="1" baseline="0" dirty="0" smtClean="0"/>
              <a:t>–</a:t>
            </a:r>
            <a:r>
              <a:rPr lang="en-US" b="1" baseline="0" dirty="0" smtClean="0"/>
              <a:t> or your peers </a:t>
            </a:r>
            <a:r>
              <a:rPr lang="mr-IN" b="1" baseline="0" dirty="0" smtClean="0"/>
              <a:t>–</a:t>
            </a:r>
            <a:r>
              <a:rPr lang="en-US" b="1" baseline="0" dirty="0" smtClean="0"/>
              <a:t> are bringing to the datasets in a project and it isn’t always overt)</a:t>
            </a:r>
            <a:endParaRPr lang="en-US" baseline="0" dirty="0" smtClean="0"/>
          </a:p>
          <a:p>
            <a:pPr marL="171450" indent="-171450">
              <a:buFontTx/>
              <a:buChar char="•"/>
            </a:pPr>
            <a:r>
              <a:rPr lang="en-US" b="1" baseline="0" dirty="0" smtClean="0"/>
              <a:t>Much like incorporating Bayesian training into classical statistical training, we could incorporate causal thinking (counterfactuals, “do” calculus, and</a:t>
            </a:r>
            <a:r>
              <a:rPr lang="mr-IN" b="1" baseline="0" dirty="0" smtClean="0"/>
              <a:t>…</a:t>
            </a:r>
            <a:r>
              <a:rPr lang="en-US" b="1" baseline="0" dirty="0" smtClean="0"/>
              <a:t> of course</a:t>
            </a:r>
            <a:r>
              <a:rPr lang="mr-IN" b="1" baseline="0" dirty="0" smtClean="0"/>
              <a:t>…</a:t>
            </a:r>
            <a:r>
              <a:rPr lang="en-US" b="1" baseline="0" dirty="0" smtClean="0"/>
              <a:t> Casual Diagrams)</a:t>
            </a:r>
            <a:endParaRPr lang="en-US" b="1"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75CDE1AD-8A36-6649-9FCB-5EBC8D2C3FBA}" type="slidenum">
              <a:rPr lang="en-US" smtClean="0"/>
              <a:t>12</a:t>
            </a:fld>
            <a:endParaRPr lang="en-US" dirty="0"/>
          </a:p>
        </p:txBody>
      </p:sp>
    </p:spTree>
    <p:extLst>
      <p:ext uri="{BB962C8B-B14F-4D97-AF65-F5344CB8AC3E}">
        <p14:creationId xmlns:p14="http://schemas.microsoft.com/office/powerpoint/2010/main" val="37563041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Simpson’s paradox. BBG. </a:t>
            </a:r>
            <a:endParaRPr lang="en-US" dirty="0"/>
          </a:p>
        </p:txBody>
      </p:sp>
      <p:sp>
        <p:nvSpPr>
          <p:cNvPr id="4" name="Slide Number Placeholder 3"/>
          <p:cNvSpPr>
            <a:spLocks noGrp="1"/>
          </p:cNvSpPr>
          <p:nvPr>
            <p:ph type="sldNum" sz="quarter" idx="10"/>
          </p:nvPr>
        </p:nvSpPr>
        <p:spPr/>
        <p:txBody>
          <a:bodyPr/>
          <a:lstStyle/>
          <a:p>
            <a:fld id="{8C27D010-69E8-3147-8E4F-4AB4DD01580D}" type="slidenum">
              <a:rPr lang="en-US" smtClean="0"/>
              <a:t>13</a:t>
            </a:fld>
            <a:endParaRPr lang="en-US" dirty="0"/>
          </a:p>
        </p:txBody>
      </p:sp>
    </p:spTree>
    <p:extLst>
      <p:ext uri="{BB962C8B-B14F-4D97-AF65-F5344CB8AC3E}">
        <p14:creationId xmlns:p14="http://schemas.microsoft.com/office/powerpoint/2010/main" val="20461850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Simpson’s paradox:</a:t>
            </a:r>
            <a:r>
              <a:rPr lang="en-US" baseline="0" dirty="0" smtClean="0"/>
              <a:t> Introducing CAUSAL Diagrams. </a:t>
            </a:r>
          </a:p>
          <a:p>
            <a:r>
              <a:rPr lang="en-US" b="1" baseline="0" dirty="0" smtClean="0"/>
              <a:t>When you draw out a causal diagram, you can immediately see that gender is a confounder. This means that if you want to Interrogate if Drug D effects Prob(HA), you need to adjust for gender (STRATIFY) and close the ‘backdoor path’. </a:t>
            </a:r>
            <a:r>
              <a:rPr lang="en-US" b="1" i="1" baseline="0" dirty="0" smtClean="0"/>
              <a:t>You can think of this as: picking one gender means that all the individuals who are assessed are homogenous (they belong to one gender) and this removes the confounder bias. </a:t>
            </a:r>
          </a:p>
          <a:p>
            <a:endParaRPr lang="en-US" b="1" i="1" baseline="0" dirty="0" smtClean="0"/>
          </a:p>
          <a:p>
            <a:r>
              <a:rPr lang="en-US" sz="1200" b="1" kern="1200" dirty="0" smtClean="0">
                <a:solidFill>
                  <a:schemeClr val="tx1"/>
                </a:solidFill>
                <a:latin typeface="+mn-lt"/>
                <a:ea typeface="+mn-ea"/>
                <a:cs typeface="+mn-cs"/>
              </a:rPr>
              <a:t>Conditioning: </a:t>
            </a:r>
            <a:r>
              <a:rPr lang="en-US" sz="1200" kern="1200" dirty="0" smtClean="0">
                <a:solidFill>
                  <a:schemeClr val="tx1"/>
                </a:solidFill>
                <a:latin typeface="+mn-lt"/>
                <a:ea typeface="+mn-ea"/>
                <a:cs typeface="+mn-cs"/>
              </a:rPr>
              <a:t>Conditioning on a variable means using either sample restriction, stratification, adjustment or matching to examine the association of A &amp; Y within levels of the conditioned variable.</a:t>
            </a:r>
            <a:endParaRPr lang="en-US" i="1" dirty="0"/>
          </a:p>
        </p:txBody>
      </p:sp>
      <p:sp>
        <p:nvSpPr>
          <p:cNvPr id="4" name="Slide Number Placeholder 3"/>
          <p:cNvSpPr>
            <a:spLocks noGrp="1"/>
          </p:cNvSpPr>
          <p:nvPr>
            <p:ph type="sldNum" sz="quarter" idx="10"/>
          </p:nvPr>
        </p:nvSpPr>
        <p:spPr/>
        <p:txBody>
          <a:bodyPr/>
          <a:lstStyle/>
          <a:p>
            <a:fld id="{8C27D010-69E8-3147-8E4F-4AB4DD01580D}" type="slidenum">
              <a:rPr lang="en-US" smtClean="0"/>
              <a:t>14</a:t>
            </a:fld>
            <a:endParaRPr lang="en-US" dirty="0"/>
          </a:p>
        </p:txBody>
      </p:sp>
    </p:spTree>
    <p:extLst>
      <p:ext uri="{BB962C8B-B14F-4D97-AF65-F5344CB8AC3E}">
        <p14:creationId xmlns:p14="http://schemas.microsoft.com/office/powerpoint/2010/main" val="20461850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Simpson’s paradox. BBG. </a:t>
            </a:r>
            <a:endParaRPr lang="en-US" dirty="0"/>
          </a:p>
        </p:txBody>
      </p:sp>
      <p:sp>
        <p:nvSpPr>
          <p:cNvPr id="4" name="Slide Number Placeholder 3"/>
          <p:cNvSpPr>
            <a:spLocks noGrp="1"/>
          </p:cNvSpPr>
          <p:nvPr>
            <p:ph type="sldNum" sz="quarter" idx="10"/>
          </p:nvPr>
        </p:nvSpPr>
        <p:spPr/>
        <p:txBody>
          <a:bodyPr/>
          <a:lstStyle/>
          <a:p>
            <a:fld id="{8C27D010-69E8-3147-8E4F-4AB4DD01580D}" type="slidenum">
              <a:rPr lang="en-US" smtClean="0"/>
              <a:t>15</a:t>
            </a:fld>
            <a:endParaRPr lang="en-US" dirty="0"/>
          </a:p>
        </p:txBody>
      </p:sp>
    </p:spTree>
    <p:extLst>
      <p:ext uri="{BB962C8B-B14F-4D97-AF65-F5344CB8AC3E}">
        <p14:creationId xmlns:p14="http://schemas.microsoft.com/office/powerpoint/2010/main" val="20461850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Simpson’s paradox:</a:t>
            </a:r>
            <a:r>
              <a:rPr lang="en-US" baseline="0" dirty="0" smtClean="0"/>
              <a:t> </a:t>
            </a:r>
            <a:r>
              <a:rPr lang="en-US" b="1" baseline="0" dirty="0" smtClean="0"/>
              <a:t>When you draw out a causal diagram, you can immediately see that blood pressure is a MEDIATOR. You cannot treat it the same way in analysis as you did the confounder (gender). In fact, if you ADJUST (Stratify) for it, you will be blocking a path (disabling) a path that Drug B USES to reduce Heart Attack. SO: Aggregate data is used!</a:t>
            </a:r>
          </a:p>
          <a:p>
            <a:endParaRPr lang="en-US" b="1" baseline="0" dirty="0" smtClean="0"/>
          </a:p>
          <a:p>
            <a:r>
              <a:rPr lang="en-US" b="1" baseline="0" dirty="0" smtClean="0"/>
              <a:t>Mediator: </a:t>
            </a:r>
            <a:r>
              <a:rPr lang="en-US" sz="1200" kern="1200" dirty="0" smtClean="0">
                <a:solidFill>
                  <a:schemeClr val="tx1"/>
                </a:solidFill>
                <a:latin typeface="+mn-lt"/>
                <a:ea typeface="+mn-ea"/>
                <a:cs typeface="+mn-cs"/>
              </a:rPr>
              <a:t>a variable within the causal pathway between the treatment and outcome. Treatment (A) influences the mediator, which in turn influences the outcome.</a:t>
            </a:r>
            <a:endParaRPr lang="en-US" dirty="0"/>
          </a:p>
        </p:txBody>
      </p:sp>
      <p:sp>
        <p:nvSpPr>
          <p:cNvPr id="4" name="Slide Number Placeholder 3"/>
          <p:cNvSpPr>
            <a:spLocks noGrp="1"/>
          </p:cNvSpPr>
          <p:nvPr>
            <p:ph type="sldNum" sz="quarter" idx="10"/>
          </p:nvPr>
        </p:nvSpPr>
        <p:spPr/>
        <p:txBody>
          <a:bodyPr/>
          <a:lstStyle/>
          <a:p>
            <a:fld id="{8C27D010-69E8-3147-8E4F-4AB4DD01580D}" type="slidenum">
              <a:rPr lang="en-US" smtClean="0"/>
              <a:t>16</a:t>
            </a:fld>
            <a:endParaRPr lang="en-US" dirty="0"/>
          </a:p>
        </p:txBody>
      </p:sp>
    </p:spTree>
    <p:extLst>
      <p:ext uri="{BB962C8B-B14F-4D97-AF65-F5344CB8AC3E}">
        <p14:creationId xmlns:p14="http://schemas.microsoft.com/office/powerpoint/2010/main" val="20461850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Simpson’s paradox. BBG. </a:t>
            </a:r>
            <a:endParaRPr lang="en-US" dirty="0"/>
          </a:p>
        </p:txBody>
      </p:sp>
      <p:sp>
        <p:nvSpPr>
          <p:cNvPr id="4" name="Slide Number Placeholder 3"/>
          <p:cNvSpPr>
            <a:spLocks noGrp="1"/>
          </p:cNvSpPr>
          <p:nvPr>
            <p:ph type="sldNum" sz="quarter" idx="10"/>
          </p:nvPr>
        </p:nvSpPr>
        <p:spPr/>
        <p:txBody>
          <a:bodyPr/>
          <a:lstStyle/>
          <a:p>
            <a:fld id="{8C27D010-69E8-3147-8E4F-4AB4DD01580D}" type="slidenum">
              <a:rPr lang="en-US" smtClean="0"/>
              <a:t>17</a:t>
            </a:fld>
            <a:endParaRPr lang="en-US" dirty="0"/>
          </a:p>
        </p:txBody>
      </p:sp>
    </p:spTree>
    <p:extLst>
      <p:ext uri="{BB962C8B-B14F-4D97-AF65-F5344CB8AC3E}">
        <p14:creationId xmlns:p14="http://schemas.microsoft.com/office/powerpoint/2010/main" val="20461850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Collider bias: In this case, it is possible that Treatment C impacts weight</a:t>
            </a:r>
            <a:r>
              <a:rPr lang="en-US" baseline="0" dirty="0" smtClean="0"/>
              <a:t> loss and, independently, hospitalization due to a heart attack also impacts weight loss. C and HA are </a:t>
            </a:r>
            <a:r>
              <a:rPr lang="en-US" b="1" baseline="0" dirty="0" smtClean="0"/>
              <a:t>independent causes of weight loss</a:t>
            </a:r>
            <a:r>
              <a:rPr lang="en-US" baseline="0" dirty="0" smtClean="0"/>
              <a:t>. This is a bit of a manufactured example, but you can see that </a:t>
            </a:r>
            <a:r>
              <a:rPr lang="en-US" b="1" baseline="0" dirty="0" smtClean="0"/>
              <a:t>Weight loss is a collider so you don</a:t>
            </a:r>
            <a:r>
              <a:rPr lang="mr-IN" b="1" baseline="0" dirty="0" smtClean="0"/>
              <a:t>’</a:t>
            </a:r>
            <a:r>
              <a:rPr lang="en-US" b="1" baseline="0" dirty="0" smtClean="0"/>
              <a:t>t want to condition on it (or adjust for it) since that “opens the path” and creates a false correlation between treatment C and Heart Attack hospitalization. </a:t>
            </a:r>
          </a:p>
          <a:p>
            <a:r>
              <a:rPr lang="en-US" b="1" baseline="0" dirty="0" smtClean="0"/>
              <a:t>Gas</a:t>
            </a:r>
            <a:r>
              <a:rPr lang="en-US" b="1" baseline="0" dirty="0" smtClean="0">
                <a:sym typeface="Wingdings"/>
              </a:rPr>
              <a:t> Car starts/doesn’t start battery dead </a:t>
            </a:r>
            <a:r>
              <a:rPr lang="en-US" b="0" baseline="0" dirty="0" smtClean="0">
                <a:sym typeface="Wingdings"/>
              </a:rPr>
              <a:t>if you condition on the car not starting and know that there is no gas, you know that there is a broken engine</a:t>
            </a:r>
          </a:p>
          <a:p>
            <a:r>
              <a:rPr lang="en-US" b="0" baseline="0" dirty="0" smtClean="0">
                <a:sym typeface="Wingdings"/>
              </a:rPr>
              <a:t>Collider bias results from: </a:t>
            </a:r>
          </a:p>
          <a:p>
            <a:pPr marL="228600" indent="-228600">
              <a:buAutoNum type="arabicPeriod"/>
            </a:pPr>
            <a:r>
              <a:rPr lang="en-US" sz="1200" kern="1200" dirty="0" smtClean="0">
                <a:solidFill>
                  <a:schemeClr val="tx1"/>
                </a:solidFill>
                <a:latin typeface="+mn-lt"/>
                <a:ea typeface="+mn-ea"/>
                <a:cs typeface="+mn-cs"/>
              </a:rPr>
              <a:t>Restriction on a collider (e.g., by selective study participation)</a:t>
            </a:r>
          </a:p>
          <a:p>
            <a:pPr marL="228600" indent="-228600">
              <a:buAutoNum type="arabicPeriod"/>
            </a:pPr>
            <a:r>
              <a:rPr lang="en-US" sz="1200" kern="1200" dirty="0" smtClean="0">
                <a:solidFill>
                  <a:schemeClr val="tx1"/>
                </a:solidFill>
                <a:latin typeface="+mn-lt"/>
                <a:ea typeface="+mn-ea"/>
                <a:cs typeface="+mn-cs"/>
              </a:rPr>
              <a:t>Stratifying the analysis on the collider;</a:t>
            </a:r>
          </a:p>
          <a:p>
            <a:pPr marL="228600" indent="-228600">
              <a:buAutoNum type="arabicPeriod"/>
            </a:pPr>
            <a:r>
              <a:rPr lang="en-US" sz="1200" kern="1200" dirty="0" smtClean="0">
                <a:solidFill>
                  <a:schemeClr val="tx1"/>
                </a:solidFill>
                <a:latin typeface="+mn-lt"/>
                <a:ea typeface="+mn-ea"/>
                <a:cs typeface="+mn-cs"/>
              </a:rPr>
              <a:t>Adjusting for a collider in a regression model.</a:t>
            </a:r>
            <a:endParaRPr lang="en-US" b="0" baseline="0" dirty="0" smtClean="0">
              <a:sym typeface="Wingdings"/>
            </a:endParaRPr>
          </a:p>
          <a:p>
            <a:r>
              <a:rPr lang="en-US" b="0" baseline="0" dirty="0" smtClean="0">
                <a:sym typeface="Wingdings"/>
              </a:rPr>
              <a:t>-------------------------------------------------</a:t>
            </a:r>
          </a:p>
          <a:p>
            <a:r>
              <a:rPr lang="en-US" b="1" baseline="0" dirty="0" smtClean="0">
                <a:sym typeface="Wingdings"/>
              </a:rPr>
              <a:t>Collider bias is present in: Selection Bias (</a:t>
            </a:r>
            <a:r>
              <a:rPr lang="en-US" b="1" baseline="0" dirty="0" err="1" smtClean="0">
                <a:sym typeface="Wingdings"/>
              </a:rPr>
              <a:t>Berkson’s</a:t>
            </a:r>
            <a:r>
              <a:rPr lang="en-US" b="1" baseline="0" dirty="0" smtClean="0">
                <a:sym typeface="Wingdings"/>
              </a:rPr>
              <a:t> Bias)</a:t>
            </a:r>
            <a:r>
              <a:rPr lang="en-US" sz="1200" kern="1200" dirty="0" smtClean="0">
                <a:solidFill>
                  <a:schemeClr val="tx1"/>
                </a:solidFill>
                <a:latin typeface="+mn-lt"/>
                <a:ea typeface="+mn-ea"/>
                <a:cs typeface="+mn-cs"/>
              </a:rPr>
              <a:t> a particular type of collider bias in which the common effect is selection into the study; occurs when a common effect is conditioned such that there is now a conditional association between A &amp; Y (e.g. </a:t>
            </a:r>
            <a:r>
              <a:rPr lang="en-US" sz="1200" kern="1200" dirty="0" err="1" smtClean="0">
                <a:solidFill>
                  <a:schemeClr val="tx1"/>
                </a:solidFill>
                <a:latin typeface="+mn-lt"/>
                <a:ea typeface="+mn-ea"/>
                <a:cs typeface="+mn-cs"/>
              </a:rPr>
              <a:t>Berkson's</a:t>
            </a:r>
            <a:r>
              <a:rPr lang="en-US" sz="1200" kern="1200" dirty="0" smtClean="0">
                <a:solidFill>
                  <a:schemeClr val="tx1"/>
                </a:solidFill>
                <a:latin typeface="+mn-lt"/>
                <a:ea typeface="+mn-ea"/>
                <a:cs typeface="+mn-cs"/>
              </a:rPr>
              <a:t> Bias, loss to f/u, missing data, healthy worker bias)</a:t>
            </a:r>
            <a:r>
              <a:rPr lang="en-US" b="1" baseline="0" dirty="0" smtClean="0">
                <a:sym typeface="Wingdings"/>
              </a:rPr>
              <a:t> </a:t>
            </a:r>
          </a:p>
          <a:p>
            <a:endParaRPr lang="en-US" dirty="0"/>
          </a:p>
        </p:txBody>
      </p:sp>
      <p:sp>
        <p:nvSpPr>
          <p:cNvPr id="4" name="Slide Number Placeholder 3"/>
          <p:cNvSpPr>
            <a:spLocks noGrp="1"/>
          </p:cNvSpPr>
          <p:nvPr>
            <p:ph type="sldNum" sz="quarter" idx="10"/>
          </p:nvPr>
        </p:nvSpPr>
        <p:spPr/>
        <p:txBody>
          <a:bodyPr/>
          <a:lstStyle/>
          <a:p>
            <a:fld id="{8C27D010-69E8-3147-8E4F-4AB4DD01580D}" type="slidenum">
              <a:rPr lang="en-US" smtClean="0"/>
              <a:t>18</a:t>
            </a:fld>
            <a:endParaRPr lang="en-US" dirty="0"/>
          </a:p>
        </p:txBody>
      </p:sp>
    </p:spTree>
    <p:extLst>
      <p:ext uri="{BB962C8B-B14F-4D97-AF65-F5344CB8AC3E}">
        <p14:creationId xmlns:p14="http://schemas.microsoft.com/office/powerpoint/2010/main" val="20461850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baseline="0" dirty="0" smtClean="0"/>
              <a:t>It is really tough to analyze this (fairly simple) network using classical methods. But Causal Diagrams allows you to easily do it (and spoiler: we’re going to see software that makes it REALLY easy to identify which nodes are confounders </a:t>
            </a:r>
            <a:r>
              <a:rPr lang="mr-IN" b="1" baseline="0" dirty="0" smtClean="0"/>
              <a:t>–</a:t>
            </a:r>
            <a:r>
              <a:rPr lang="en-US" b="1" baseline="0" dirty="0" smtClean="0"/>
              <a:t> and need to be adjusted for </a:t>
            </a:r>
            <a:r>
              <a:rPr lang="mr-IN" b="1" baseline="0" dirty="0" smtClean="0"/>
              <a:t>–</a:t>
            </a:r>
            <a:r>
              <a:rPr lang="en-US" b="1" baseline="0" dirty="0" smtClean="0"/>
              <a:t> and which are colliders and should NOT be adjusted for)</a:t>
            </a:r>
          </a:p>
          <a:p>
            <a:r>
              <a:rPr lang="en-US" baseline="0" dirty="0" smtClean="0"/>
              <a:t>Elizabeth Williamson et al, 2014. model of smoking and asthma </a:t>
            </a:r>
          </a:p>
          <a:p>
            <a:pPr marL="171450" indent="-171450">
              <a:buFontTx/>
              <a:buChar char="-"/>
            </a:pPr>
            <a:r>
              <a:rPr lang="en-US" baseline="0" dirty="0" smtClean="0"/>
              <a:t>Model gets complex quickly. </a:t>
            </a:r>
          </a:p>
          <a:p>
            <a:pPr marL="171450" indent="-171450">
              <a:buFontTx/>
              <a:buChar char="-"/>
            </a:pPr>
            <a:r>
              <a:rPr lang="en-US" baseline="0" dirty="0" smtClean="0"/>
              <a:t>E, F, G must be controlled for (but not D!) so a </a:t>
            </a:r>
            <a:r>
              <a:rPr lang="en-US" b="1" baseline="0" dirty="0" smtClean="0"/>
              <a:t>sufficient set of variables for deconfounding is: A, B, E, F, G </a:t>
            </a:r>
            <a:endParaRPr lang="en-US" baseline="0" dirty="0" smtClean="0"/>
          </a:p>
        </p:txBody>
      </p:sp>
      <p:sp>
        <p:nvSpPr>
          <p:cNvPr id="4" name="Slide Number Placeholder 3"/>
          <p:cNvSpPr>
            <a:spLocks noGrp="1"/>
          </p:cNvSpPr>
          <p:nvPr>
            <p:ph type="sldNum" sz="quarter" idx="10"/>
          </p:nvPr>
        </p:nvSpPr>
        <p:spPr/>
        <p:txBody>
          <a:bodyPr/>
          <a:lstStyle/>
          <a:p>
            <a:fld id="{8C27D010-69E8-3147-8E4F-4AB4DD01580D}" type="slidenum">
              <a:rPr lang="en-US" smtClean="0"/>
              <a:t>19</a:t>
            </a:fld>
            <a:endParaRPr lang="en-US" dirty="0"/>
          </a:p>
        </p:txBody>
      </p:sp>
    </p:spTree>
    <p:extLst>
      <p:ext uri="{BB962C8B-B14F-4D97-AF65-F5344CB8AC3E}">
        <p14:creationId xmlns:p14="http://schemas.microsoft.com/office/powerpoint/2010/main" val="12515450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Conditional exchangeability:</a:t>
            </a:r>
            <a:r>
              <a:rPr lang="en-US" b="1" baseline="0" dirty="0" smtClean="0"/>
              <a:t> </a:t>
            </a:r>
            <a:r>
              <a:rPr lang="en-US" baseline="0" dirty="0" smtClean="0"/>
              <a:t>an assumption of the equivalent distribution of values outside of the treatment effect (two subject only vary in outcome due to assigned treatment) </a:t>
            </a:r>
          </a:p>
          <a:p>
            <a:r>
              <a:rPr lang="en-US" sz="6400" dirty="0" smtClean="0"/>
              <a:t>Allow us to determine which variables need to be adjusted for and which don’t to obtain unbiased estimate: adjustment set of variables that has </a:t>
            </a:r>
            <a:r>
              <a:rPr lang="en-US" sz="6400" b="1" dirty="0" smtClean="0"/>
              <a:t>conditional exchangeability</a:t>
            </a:r>
            <a:endParaRPr lang="en-US" sz="6400" b="0" dirty="0" smtClean="0"/>
          </a:p>
          <a:p>
            <a:r>
              <a:rPr lang="en-US" sz="6400" dirty="0" smtClean="0"/>
              <a:t>Confounder selection, accounting for selection bias, measurement error, instrumental variable selection</a:t>
            </a:r>
          </a:p>
          <a:p>
            <a:endParaRPr lang="en-US" sz="1200" b="1" kern="1200" dirty="0" smtClean="0">
              <a:solidFill>
                <a:schemeClr val="tx1"/>
              </a:solidFill>
              <a:latin typeface="+mn-lt"/>
              <a:ea typeface="+mn-ea"/>
              <a:cs typeface="+mn-cs"/>
            </a:endParaRPr>
          </a:p>
          <a:p>
            <a:r>
              <a:rPr lang="en-US" sz="1200" b="1" kern="1200" dirty="0" smtClean="0">
                <a:solidFill>
                  <a:schemeClr val="tx1"/>
                </a:solidFill>
                <a:latin typeface="+mn-lt"/>
                <a:ea typeface="+mn-ea"/>
                <a:cs typeface="+mn-cs"/>
              </a:rPr>
              <a:t>In a nutshell, a DAG is a graphic model that depicts a set of hypotheses about the causal process that generates a set of variables of interest. </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any set of covariates that closes all biasing paths (and does not open new ones or closes causal paths in the process) is called an </a:t>
            </a:r>
            <a:r>
              <a:rPr lang="en-US" sz="1200" b="1" kern="1200" dirty="0" smtClean="0">
                <a:solidFill>
                  <a:schemeClr val="tx1"/>
                </a:solidFill>
                <a:latin typeface="+mn-lt"/>
                <a:ea typeface="+mn-ea"/>
                <a:cs typeface="+mn-cs"/>
              </a:rPr>
              <a:t>adjustment sets.</a:t>
            </a:r>
          </a:p>
          <a:p>
            <a:endParaRPr lang="en-US" sz="1200" b="1" kern="1200" dirty="0" smtClean="0">
              <a:solidFill>
                <a:schemeClr val="tx1"/>
              </a:solidFill>
              <a:latin typeface="+mn-lt"/>
              <a:ea typeface="+mn-ea"/>
              <a:cs typeface="+mn-cs"/>
            </a:endParaRPr>
          </a:p>
          <a:p>
            <a:r>
              <a:rPr lang="en-US" sz="1200" b="1" kern="1200" dirty="0" smtClean="0">
                <a:solidFill>
                  <a:schemeClr val="tx1"/>
                </a:solidFill>
                <a:latin typeface="+mn-lt"/>
                <a:ea typeface="+mn-ea"/>
                <a:cs typeface="+mn-cs"/>
              </a:rPr>
              <a:t>Which Variables Should be Included?</a:t>
            </a:r>
          </a:p>
          <a:p>
            <a:r>
              <a:rPr lang="en-US" sz="1200" b="1" kern="1200" dirty="0" smtClean="0">
                <a:solidFill>
                  <a:schemeClr val="tx1"/>
                </a:solidFill>
                <a:latin typeface="+mn-lt"/>
                <a:ea typeface="+mn-ea"/>
                <a:cs typeface="+mn-cs"/>
              </a:rPr>
              <a:t> </a:t>
            </a:r>
            <a:r>
              <a:rPr lang="en-US" sz="1200" kern="1200" dirty="0" smtClean="0">
                <a:solidFill>
                  <a:schemeClr val="tx1"/>
                </a:solidFill>
                <a:latin typeface="+mn-lt"/>
                <a:ea typeface="+mn-ea"/>
                <a:cs typeface="+mn-cs"/>
              </a:rPr>
              <a:t>• All common causes of any 2 variables in the DAG </a:t>
            </a:r>
          </a:p>
          <a:p>
            <a:r>
              <a:rPr lang="en-US" sz="1200" kern="1200" dirty="0" smtClean="0">
                <a:solidFill>
                  <a:schemeClr val="tx1"/>
                </a:solidFill>
                <a:latin typeface="+mn-lt"/>
                <a:ea typeface="+mn-ea"/>
                <a:cs typeface="+mn-cs"/>
              </a:rPr>
              <a:t>• Unmeasured (and </a:t>
            </a:r>
            <a:r>
              <a:rPr lang="en-US" sz="1200" kern="1200" dirty="0" err="1" smtClean="0">
                <a:solidFill>
                  <a:schemeClr val="tx1"/>
                </a:solidFill>
                <a:latin typeface="+mn-lt"/>
                <a:ea typeface="+mn-ea"/>
                <a:cs typeface="+mn-cs"/>
              </a:rPr>
              <a:t>unmeasurable</a:t>
            </a:r>
            <a:r>
              <a:rPr lang="en-US" sz="1200" kern="1200" dirty="0" smtClean="0">
                <a:solidFill>
                  <a:schemeClr val="tx1"/>
                </a:solidFill>
                <a:latin typeface="+mn-lt"/>
                <a:ea typeface="+mn-ea"/>
                <a:cs typeface="+mn-cs"/>
              </a:rPr>
              <a:t>) common causes</a:t>
            </a:r>
          </a:p>
          <a:p>
            <a:r>
              <a:rPr lang="en-US" sz="1200" kern="1200" dirty="0" smtClean="0">
                <a:solidFill>
                  <a:schemeClr val="tx1"/>
                </a:solidFill>
                <a:latin typeface="+mn-lt"/>
                <a:ea typeface="+mn-ea"/>
                <a:cs typeface="+mn-cs"/>
              </a:rPr>
              <a:t> • Selection variables, i.e. inclusion criteria</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VERY good figure here: https://</a:t>
            </a:r>
            <a:r>
              <a:rPr lang="en-US" sz="1200" kern="1200" dirty="0" err="1" smtClean="0">
                <a:solidFill>
                  <a:schemeClr val="tx1"/>
                </a:solidFill>
                <a:latin typeface="+mn-lt"/>
                <a:ea typeface="+mn-ea"/>
                <a:cs typeface="+mn-cs"/>
              </a:rPr>
              <a:t>www.ncbi.nlm.nih.gov</a:t>
            </a:r>
            <a:r>
              <a:rPr lang="en-US" sz="1200" kern="1200" dirty="0" smtClean="0">
                <a:solidFill>
                  <a:schemeClr val="tx1"/>
                </a:solidFill>
                <a:latin typeface="+mn-lt"/>
                <a:ea typeface="+mn-ea"/>
                <a:cs typeface="+mn-cs"/>
              </a:rPr>
              <a:t>/</a:t>
            </a:r>
            <a:r>
              <a:rPr lang="en-US" sz="1200" kern="1200" dirty="0" err="1" smtClean="0">
                <a:solidFill>
                  <a:schemeClr val="tx1"/>
                </a:solidFill>
                <a:latin typeface="+mn-lt"/>
                <a:ea typeface="+mn-ea"/>
                <a:cs typeface="+mn-cs"/>
              </a:rPr>
              <a:t>pmc</a:t>
            </a:r>
            <a:r>
              <a:rPr lang="en-US" sz="1200" kern="1200" dirty="0" smtClean="0">
                <a:solidFill>
                  <a:schemeClr val="tx1"/>
                </a:solidFill>
                <a:latin typeface="+mn-lt"/>
                <a:ea typeface="+mn-ea"/>
                <a:cs typeface="+mn-cs"/>
              </a:rPr>
              <a:t>/articles/PMC8821727/figure/F1/</a:t>
            </a:r>
          </a:p>
          <a:p>
            <a:endParaRPr lang="en-US" sz="1200" b="1" kern="120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8C27D010-69E8-3147-8E4F-4AB4DD01580D}" type="slidenum">
              <a:rPr lang="en-US" smtClean="0"/>
              <a:t>20</a:t>
            </a:fld>
            <a:endParaRPr lang="en-US" dirty="0"/>
          </a:p>
        </p:txBody>
      </p:sp>
    </p:spTree>
    <p:extLst>
      <p:ext uri="{BB962C8B-B14F-4D97-AF65-F5344CB8AC3E}">
        <p14:creationId xmlns:p14="http://schemas.microsoft.com/office/powerpoint/2010/main" val="22292910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Conditional exchangeability:</a:t>
            </a:r>
            <a:r>
              <a:rPr lang="en-US" b="1" baseline="0" dirty="0" smtClean="0"/>
              <a:t> </a:t>
            </a:r>
            <a:r>
              <a:rPr lang="en-US" baseline="0" dirty="0" smtClean="0"/>
              <a:t>an assumption of the equivalent distribution of values outside of the treatment effect (two subject only vary in outcome due to assigned treatment)</a:t>
            </a:r>
          </a:p>
          <a:p>
            <a:pPr marL="685800" lvl="1"/>
            <a:r>
              <a:rPr lang="en-US" sz="6400" dirty="0" smtClean="0"/>
              <a:t>Allow us to determine which variables need to be adjusted for and which don’t to obtain unbiased estimate: adjustment set of variables that has </a:t>
            </a:r>
            <a:r>
              <a:rPr lang="en-US" sz="6400" b="1" dirty="0" smtClean="0"/>
              <a:t>conditional exchangeability</a:t>
            </a:r>
            <a:endParaRPr lang="en-US" sz="6400" dirty="0" smtClean="0"/>
          </a:p>
          <a:p>
            <a:pPr marL="685800" lvl="1"/>
            <a:r>
              <a:rPr lang="en-US" sz="6400" dirty="0" smtClean="0"/>
              <a:t>Confounder selection, accounting for selection bias, measurement error, instrumental variable selection</a:t>
            </a:r>
          </a:p>
          <a:p>
            <a:endParaRPr lang="en-US" dirty="0"/>
          </a:p>
        </p:txBody>
      </p:sp>
      <p:sp>
        <p:nvSpPr>
          <p:cNvPr id="4" name="Slide Number Placeholder 3"/>
          <p:cNvSpPr>
            <a:spLocks noGrp="1"/>
          </p:cNvSpPr>
          <p:nvPr>
            <p:ph type="sldNum" sz="quarter" idx="10"/>
          </p:nvPr>
        </p:nvSpPr>
        <p:spPr/>
        <p:txBody>
          <a:bodyPr/>
          <a:lstStyle/>
          <a:p>
            <a:fld id="{8C27D010-69E8-3147-8E4F-4AB4DD01580D}" type="slidenum">
              <a:rPr lang="en-US" smtClean="0"/>
              <a:t>21</a:t>
            </a:fld>
            <a:endParaRPr lang="en-US" dirty="0"/>
          </a:p>
        </p:txBody>
      </p:sp>
    </p:spTree>
    <p:extLst>
      <p:ext uri="{BB962C8B-B14F-4D97-AF65-F5344CB8AC3E}">
        <p14:creationId xmlns:p14="http://schemas.microsoft.com/office/powerpoint/2010/main" val="22292910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2019: </a:t>
            </a:r>
            <a:r>
              <a:rPr lang="en-US" dirty="0" smtClean="0"/>
              <a:t>Advanced Certificate in Online Teaching</a:t>
            </a:r>
          </a:p>
          <a:p>
            <a:endParaRPr lang="en-US" dirty="0" smtClean="0"/>
          </a:p>
          <a:p>
            <a:r>
              <a:rPr lang="en-US" b="1" dirty="0" smtClean="0"/>
              <a:t>2022: </a:t>
            </a:r>
            <a:r>
              <a:rPr lang="en-US" dirty="0" smtClean="0"/>
              <a:t>Community</a:t>
            </a:r>
            <a:r>
              <a:rPr lang="en-US" baseline="0" dirty="0" smtClean="0"/>
              <a:t> </a:t>
            </a:r>
            <a:r>
              <a:rPr lang="en-US" dirty="0" smtClean="0"/>
              <a:t>Based Research Participation</a:t>
            </a:r>
          </a:p>
          <a:p>
            <a:endParaRPr lang="en-US" dirty="0"/>
          </a:p>
        </p:txBody>
      </p:sp>
      <p:sp>
        <p:nvSpPr>
          <p:cNvPr id="4" name="Slide Number Placeholder 3"/>
          <p:cNvSpPr>
            <a:spLocks noGrp="1"/>
          </p:cNvSpPr>
          <p:nvPr>
            <p:ph type="sldNum" sz="quarter" idx="10"/>
          </p:nvPr>
        </p:nvSpPr>
        <p:spPr/>
        <p:txBody>
          <a:bodyPr/>
          <a:lstStyle/>
          <a:p>
            <a:fld id="{32C9CF2C-B017-7442-AAD1-39E13CD52896}" type="slidenum">
              <a:rPr lang="en-US" smtClean="0"/>
              <a:t>3</a:t>
            </a:fld>
            <a:endParaRPr lang="en-US" dirty="0"/>
          </a:p>
        </p:txBody>
      </p:sp>
    </p:spTree>
    <p:extLst>
      <p:ext uri="{BB962C8B-B14F-4D97-AF65-F5344CB8AC3E}">
        <p14:creationId xmlns:p14="http://schemas.microsoft.com/office/powerpoint/2010/main" val="170453805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D-separation Rules: </a:t>
            </a:r>
            <a:r>
              <a:rPr lang="en-US" sz="1200" kern="1200" dirty="0" smtClean="0">
                <a:solidFill>
                  <a:schemeClr val="tx1"/>
                </a:solidFill>
                <a:latin typeface="+mn-lt"/>
                <a:ea typeface="+mn-ea"/>
                <a:cs typeface="+mn-cs"/>
              </a:rPr>
              <a:t>Thus if two variables are d-separated relative to a set of variables Z in a directed graph, then they are independent conditional on Z in all probability distributions such a graph can represent. </a:t>
            </a:r>
            <a:r>
              <a:rPr lang="en-US" sz="1200" b="1" kern="1200" dirty="0" smtClean="0">
                <a:solidFill>
                  <a:schemeClr val="tx1"/>
                </a:solidFill>
                <a:latin typeface="+mn-lt"/>
                <a:ea typeface="+mn-ea"/>
                <a:cs typeface="+mn-cs"/>
              </a:rPr>
              <a:t>Roughly, two variables X and Y are independent conditional on Z if knowledge about X gives you no extra information about Y once you have knowledge of Z</a:t>
            </a:r>
            <a:r>
              <a:rPr lang="en-US" sz="1200" kern="1200" dirty="0" smtClean="0">
                <a:solidFill>
                  <a:schemeClr val="tx1"/>
                </a:solidFill>
                <a:latin typeface="+mn-lt"/>
                <a:ea typeface="+mn-ea"/>
                <a:cs typeface="+mn-cs"/>
              </a:rPr>
              <a:t>. In other words, once you know Z, X adds nothing to what you know about Y. </a:t>
            </a:r>
          </a:p>
          <a:p>
            <a:r>
              <a:rPr lang="en-US" sz="1200" b="1" kern="1200" dirty="0" smtClean="0">
                <a:solidFill>
                  <a:schemeClr val="tx1"/>
                </a:solidFill>
                <a:latin typeface="+mn-lt"/>
                <a:ea typeface="+mn-ea"/>
                <a:cs typeface="+mn-cs"/>
              </a:rPr>
              <a:t>D-separation (directional separation) criteria: </a:t>
            </a:r>
          </a:p>
          <a:p>
            <a:r>
              <a:rPr lang="en-US" sz="1200" b="1" kern="1200" dirty="0" smtClean="0">
                <a:solidFill>
                  <a:schemeClr val="tx1"/>
                </a:solidFill>
                <a:latin typeface="+mn-lt"/>
                <a:ea typeface="+mn-ea"/>
                <a:cs typeface="+mn-cs"/>
              </a:rPr>
              <a:t>D-separated: all paths between two variables</a:t>
            </a:r>
            <a:r>
              <a:rPr lang="en-US" sz="1200" b="1" kern="1200" baseline="0" dirty="0" smtClean="0">
                <a:solidFill>
                  <a:schemeClr val="tx1"/>
                </a:solidFill>
                <a:latin typeface="+mn-lt"/>
                <a:ea typeface="+mn-ea"/>
                <a:cs typeface="+mn-cs"/>
              </a:rPr>
              <a:t> are closes; the variables are unassociated</a:t>
            </a:r>
          </a:p>
          <a:p>
            <a:r>
              <a:rPr lang="en-US" sz="1200" b="1" kern="1200" baseline="0" dirty="0" smtClean="0">
                <a:solidFill>
                  <a:schemeClr val="tx1"/>
                </a:solidFill>
                <a:latin typeface="+mn-lt"/>
                <a:ea typeface="+mn-ea"/>
                <a:cs typeface="+mn-cs"/>
              </a:rPr>
              <a:t>D-connected: at least one path is open between two variables; they are at least partially associated.</a:t>
            </a:r>
            <a:endParaRPr lang="en-US" sz="1200" b="1" kern="1200" dirty="0" smtClean="0">
              <a:solidFill>
                <a:schemeClr val="tx1"/>
              </a:solidFill>
              <a:latin typeface="+mn-lt"/>
              <a:ea typeface="+mn-ea"/>
              <a:cs typeface="+mn-cs"/>
            </a:endParaRPr>
          </a:p>
          <a:p>
            <a:r>
              <a:rPr lang="en-US" sz="1200" b="1" u="sng" kern="1200" dirty="0" smtClean="0">
                <a:solidFill>
                  <a:schemeClr val="tx1"/>
                </a:solidFill>
                <a:latin typeface="+mn-lt"/>
                <a:ea typeface="+mn-ea"/>
                <a:cs typeface="+mn-cs"/>
              </a:rPr>
              <a:t>Collider: </a:t>
            </a:r>
            <a:r>
              <a:rPr lang="en-US" sz="1200" kern="1200" dirty="0" smtClean="0">
                <a:solidFill>
                  <a:schemeClr val="tx1"/>
                </a:solidFill>
                <a:latin typeface="+mn-lt"/>
                <a:ea typeface="+mn-ea"/>
                <a:cs typeface="+mn-cs"/>
              </a:rPr>
              <a:t>This can also be made intuitive by considering what happens when you look at the relationship between two independent causes after you condition on a common effect. Consider an example given by Pearl (1988) in which there are two independent causes of your car refusing to start: having no gas and having a dead battery. </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dead battery --&gt; </a:t>
            </a:r>
            <a:r>
              <a:rPr lang="en-US" sz="1200" b="1" kern="1200" dirty="0" smtClean="0">
                <a:solidFill>
                  <a:schemeClr val="tx1"/>
                </a:solidFill>
                <a:latin typeface="+mn-lt"/>
                <a:ea typeface="+mn-ea"/>
                <a:cs typeface="+mn-cs"/>
              </a:rPr>
              <a:t>car won't start</a:t>
            </a:r>
            <a:r>
              <a:rPr lang="en-US" sz="1200" b="0" kern="1200" dirty="0" smtClean="0">
                <a:solidFill>
                  <a:schemeClr val="tx1"/>
                </a:solidFill>
                <a:latin typeface="+mn-lt"/>
                <a:ea typeface="+mn-ea"/>
                <a:cs typeface="+mn-cs"/>
              </a:rPr>
              <a:t> &lt;-- no gas</a:t>
            </a:r>
            <a:endParaRPr lang="en-US" sz="1200" kern="1200" dirty="0" smtClean="0">
              <a:solidFill>
                <a:schemeClr val="tx1"/>
              </a:solidFill>
              <a:latin typeface="+mn-lt"/>
              <a:ea typeface="+mn-ea"/>
              <a:cs typeface="+mn-cs"/>
            </a:endParaRPr>
          </a:p>
          <a:p>
            <a:r>
              <a:rPr lang="en-US" sz="1200" b="1" kern="1200" dirty="0" smtClean="0">
                <a:solidFill>
                  <a:schemeClr val="tx1"/>
                </a:solidFill>
                <a:latin typeface="+mn-lt"/>
                <a:ea typeface="+mn-ea"/>
                <a:cs typeface="+mn-cs"/>
              </a:rPr>
              <a:t>-----------</a:t>
            </a:r>
            <a:endParaRPr lang="en-US" b="1" dirty="0" smtClean="0"/>
          </a:p>
          <a:p>
            <a:r>
              <a:rPr lang="en-US" dirty="0" smtClean="0"/>
              <a:t>Simpson’s paradox illustrates some limitations with traditional</a:t>
            </a:r>
            <a:r>
              <a:rPr lang="en-US" baseline="0" dirty="0" smtClean="0"/>
              <a:t> statistics. It was easy to resolve when you could draw out the causal elements in the system. </a:t>
            </a:r>
          </a:p>
          <a:p>
            <a:r>
              <a:rPr lang="en-US" baseline="0" dirty="0" smtClean="0"/>
              <a:t>Judea Pearl has cultivated some basic rules for these diagrams (he has also put together do calculus for when diagrams are not sufficient). </a:t>
            </a:r>
          </a:p>
          <a:p>
            <a:r>
              <a:rPr lang="en-US" baseline="0" dirty="0" smtClean="0"/>
              <a:t>You can’t just mindlessly turn a crank, but there are guidelines!</a:t>
            </a:r>
          </a:p>
          <a:p>
            <a:r>
              <a:rPr lang="en-US" baseline="0" dirty="0" smtClean="0"/>
              <a:t>------------------------</a:t>
            </a:r>
          </a:p>
          <a:p>
            <a:pPr marL="514350" indent="-514350">
              <a:buAutoNum type="arabicPeriod"/>
            </a:pPr>
            <a:r>
              <a:rPr lang="en-US" dirty="0" smtClean="0"/>
              <a:t>Conditioning on a variable in an open backdoor path removes the non-causal association (i.e. controls for confounding)</a:t>
            </a:r>
          </a:p>
          <a:p>
            <a:pPr marL="514350" indent="-514350">
              <a:buAutoNum type="arabicPeriod"/>
            </a:pPr>
            <a:r>
              <a:rPr lang="en-US" dirty="0" smtClean="0"/>
              <a:t> Conditioning on a collider opens the path that the collider was blocking</a:t>
            </a:r>
          </a:p>
          <a:p>
            <a:pPr marL="514350" indent="-514350">
              <a:buAutoNum type="arabicPeriod"/>
            </a:pPr>
            <a:r>
              <a:rPr lang="en-US" dirty="0" smtClean="0"/>
              <a:t>Conditioning on a variable in the causal pathway (mediator) removes part of the causal effect</a:t>
            </a:r>
            <a:endParaRPr lang="en-US" b="1" dirty="0" smtClean="0"/>
          </a:p>
          <a:p>
            <a:endParaRPr lang="en-US" baseline="0" dirty="0" smtClean="0"/>
          </a:p>
        </p:txBody>
      </p:sp>
      <p:sp>
        <p:nvSpPr>
          <p:cNvPr id="4" name="Slide Number Placeholder 3"/>
          <p:cNvSpPr>
            <a:spLocks noGrp="1"/>
          </p:cNvSpPr>
          <p:nvPr>
            <p:ph type="sldNum" sz="quarter" idx="10"/>
          </p:nvPr>
        </p:nvSpPr>
        <p:spPr/>
        <p:txBody>
          <a:bodyPr/>
          <a:lstStyle/>
          <a:p>
            <a:fld id="{8C27D010-69E8-3147-8E4F-4AB4DD01580D}" type="slidenum">
              <a:rPr lang="en-US" smtClean="0"/>
              <a:t>22</a:t>
            </a:fld>
            <a:endParaRPr lang="en-US" dirty="0"/>
          </a:p>
        </p:txBody>
      </p:sp>
    </p:spTree>
    <p:extLst>
      <p:ext uri="{BB962C8B-B14F-4D97-AF65-F5344CB8AC3E}">
        <p14:creationId xmlns:p14="http://schemas.microsoft.com/office/powerpoint/2010/main" val="260325888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these three</a:t>
            </a:r>
            <a:r>
              <a:rPr lang="en-US" baseline="0" dirty="0" smtClean="0"/>
              <a:t> rules, we can get complex quickly. </a:t>
            </a:r>
          </a:p>
          <a:p>
            <a:r>
              <a:rPr lang="en-US" b="1" baseline="0" dirty="0" smtClean="0"/>
              <a:t>Statisticians usually just want to adjust for everything ‘just to be safe’, but this can cause a big problem in analysis if you adjust for a collider. </a:t>
            </a:r>
            <a:endParaRPr lang="en-US" b="1" dirty="0"/>
          </a:p>
        </p:txBody>
      </p:sp>
      <p:sp>
        <p:nvSpPr>
          <p:cNvPr id="4" name="Slide Number Placeholder 3"/>
          <p:cNvSpPr>
            <a:spLocks noGrp="1"/>
          </p:cNvSpPr>
          <p:nvPr>
            <p:ph type="sldNum" sz="quarter" idx="10"/>
          </p:nvPr>
        </p:nvSpPr>
        <p:spPr/>
        <p:txBody>
          <a:bodyPr/>
          <a:lstStyle/>
          <a:p>
            <a:fld id="{8C27D010-69E8-3147-8E4F-4AB4DD01580D}" type="slidenum">
              <a:rPr lang="en-US" smtClean="0"/>
              <a:t>23</a:t>
            </a:fld>
            <a:endParaRPr lang="en-US" dirty="0"/>
          </a:p>
        </p:txBody>
      </p:sp>
    </p:spTree>
    <p:extLst>
      <p:ext uri="{BB962C8B-B14F-4D97-AF65-F5344CB8AC3E}">
        <p14:creationId xmlns:p14="http://schemas.microsoft.com/office/powerpoint/2010/main" val="257104884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Andrew Forbes and Elizabeth Williamson model of smoking and asthma </a:t>
            </a:r>
          </a:p>
          <a:p>
            <a:pPr marL="171450" indent="-171450">
              <a:buFontTx/>
              <a:buChar char="-"/>
            </a:pPr>
            <a:r>
              <a:rPr lang="en-US" baseline="0" dirty="0" smtClean="0"/>
              <a:t>Model gets complex quickly. </a:t>
            </a:r>
          </a:p>
          <a:p>
            <a:pPr marL="171450" indent="-171450">
              <a:buFontTx/>
              <a:buChar char="-"/>
            </a:pPr>
            <a:r>
              <a:rPr lang="en-US" baseline="0" dirty="0" smtClean="0"/>
              <a:t>E, F, G must be controlled for (but not D!) so a </a:t>
            </a:r>
            <a:r>
              <a:rPr lang="en-US" b="1" baseline="0" dirty="0" smtClean="0"/>
              <a:t>sufficient set of variables for deconfounding is: A, B, E, F, G </a:t>
            </a:r>
            <a:endParaRPr lang="en-US" baseline="0" dirty="0" smtClean="0"/>
          </a:p>
        </p:txBody>
      </p:sp>
      <p:sp>
        <p:nvSpPr>
          <p:cNvPr id="4" name="Slide Number Placeholder 3"/>
          <p:cNvSpPr>
            <a:spLocks noGrp="1"/>
          </p:cNvSpPr>
          <p:nvPr>
            <p:ph type="sldNum" sz="quarter" idx="10"/>
          </p:nvPr>
        </p:nvSpPr>
        <p:spPr/>
        <p:txBody>
          <a:bodyPr/>
          <a:lstStyle/>
          <a:p>
            <a:fld id="{8C27D010-69E8-3147-8E4F-4AB4DD01580D}" type="slidenum">
              <a:rPr lang="en-US" smtClean="0"/>
              <a:t>25</a:t>
            </a:fld>
            <a:endParaRPr lang="en-US" dirty="0"/>
          </a:p>
        </p:txBody>
      </p:sp>
    </p:spTree>
    <p:extLst>
      <p:ext uri="{BB962C8B-B14F-4D97-AF65-F5344CB8AC3E}">
        <p14:creationId xmlns:p14="http://schemas.microsoft.com/office/powerpoint/2010/main" val="125154505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Daggity gives you the sufficient</a:t>
            </a:r>
            <a:r>
              <a:rPr lang="en-US" baseline="0" dirty="0" smtClean="0"/>
              <a:t> set of defounders and testable implications (for conditional independence) and code and</a:t>
            </a:r>
            <a:endParaRPr lang="en-US" dirty="0"/>
          </a:p>
        </p:txBody>
      </p:sp>
      <p:sp>
        <p:nvSpPr>
          <p:cNvPr id="4" name="Slide Number Placeholder 3"/>
          <p:cNvSpPr>
            <a:spLocks noGrp="1"/>
          </p:cNvSpPr>
          <p:nvPr>
            <p:ph type="sldNum" sz="quarter" idx="10"/>
          </p:nvPr>
        </p:nvSpPr>
        <p:spPr/>
        <p:txBody>
          <a:bodyPr/>
          <a:lstStyle/>
          <a:p>
            <a:fld id="{8C27D010-69E8-3147-8E4F-4AB4DD01580D}" type="slidenum">
              <a:rPr lang="en-US" smtClean="0"/>
              <a:t>26</a:t>
            </a:fld>
            <a:endParaRPr lang="en-US" dirty="0"/>
          </a:p>
        </p:txBody>
      </p:sp>
    </p:spTree>
    <p:extLst>
      <p:ext uri="{BB962C8B-B14F-4D97-AF65-F5344CB8AC3E}">
        <p14:creationId xmlns:p14="http://schemas.microsoft.com/office/powerpoint/2010/main" val="271171110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Additional: https://</a:t>
            </a:r>
            <a:r>
              <a:rPr lang="en-US" dirty="0" err="1" smtClean="0"/>
              <a:t>dagshub.com</a:t>
            </a:r>
            <a:r>
              <a:rPr lang="en-US" dirty="0" smtClean="0"/>
              <a:t>/blog/an-introduction-to-directed-acyclic-graphs-dags-for-data-scientists/</a:t>
            </a:r>
            <a:endParaRPr lang="en-US" dirty="0"/>
          </a:p>
        </p:txBody>
      </p:sp>
      <p:sp>
        <p:nvSpPr>
          <p:cNvPr id="4" name="Slide Number Placeholder 3"/>
          <p:cNvSpPr>
            <a:spLocks noGrp="1"/>
          </p:cNvSpPr>
          <p:nvPr>
            <p:ph type="sldNum" sz="quarter" idx="10"/>
          </p:nvPr>
        </p:nvSpPr>
        <p:spPr/>
        <p:txBody>
          <a:bodyPr/>
          <a:lstStyle/>
          <a:p>
            <a:fld id="{8C27D010-69E8-3147-8E4F-4AB4DD01580D}" type="slidenum">
              <a:rPr lang="en-US" smtClean="0"/>
              <a:t>28</a:t>
            </a:fld>
            <a:endParaRPr lang="en-US"/>
          </a:p>
        </p:txBody>
      </p:sp>
    </p:spTree>
    <p:extLst>
      <p:ext uri="{BB962C8B-B14F-4D97-AF65-F5344CB8AC3E}">
        <p14:creationId xmlns:p14="http://schemas.microsoft.com/office/powerpoint/2010/main" val="294763570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Daggity gives you the sufficient</a:t>
            </a:r>
            <a:r>
              <a:rPr lang="en-US" baseline="0" dirty="0" smtClean="0"/>
              <a:t> set of </a:t>
            </a:r>
            <a:r>
              <a:rPr lang="en-US" baseline="0" dirty="0" err="1" smtClean="0"/>
              <a:t>defounders</a:t>
            </a:r>
            <a:r>
              <a:rPr lang="en-US" baseline="0" dirty="0" smtClean="0"/>
              <a:t> and testable implications (for conditional independence) and code and</a:t>
            </a:r>
            <a:endParaRPr lang="en-US" dirty="0"/>
          </a:p>
        </p:txBody>
      </p:sp>
      <p:sp>
        <p:nvSpPr>
          <p:cNvPr id="4" name="Slide Number Placeholder 3"/>
          <p:cNvSpPr>
            <a:spLocks noGrp="1"/>
          </p:cNvSpPr>
          <p:nvPr>
            <p:ph type="sldNum" sz="quarter" idx="10"/>
          </p:nvPr>
        </p:nvSpPr>
        <p:spPr/>
        <p:txBody>
          <a:bodyPr/>
          <a:lstStyle/>
          <a:p>
            <a:fld id="{8C27D010-69E8-3147-8E4F-4AB4DD01580D}" type="slidenum">
              <a:rPr lang="en-US" smtClean="0"/>
              <a:t>29</a:t>
            </a:fld>
            <a:endParaRPr lang="en-US"/>
          </a:p>
        </p:txBody>
      </p:sp>
    </p:spTree>
    <p:extLst>
      <p:ext uri="{BB962C8B-B14F-4D97-AF65-F5344CB8AC3E}">
        <p14:creationId xmlns:p14="http://schemas.microsoft.com/office/powerpoint/2010/main" val="271171110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Pretreatment variables are A, B, C, D</a:t>
            </a:r>
          </a:p>
          <a:p>
            <a:r>
              <a:rPr lang="en-US" dirty="0" smtClean="0"/>
              <a:t>An example taken by Pearl from Clarice Weinberg</a:t>
            </a:r>
          </a:p>
          <a:p>
            <a:r>
              <a:rPr lang="en-US" dirty="0" smtClean="0"/>
              <a:t>The example: A = did mother smoke during past pregnancy; X =</a:t>
            </a:r>
            <a:r>
              <a:rPr lang="en-US" baseline="0" dirty="0" smtClean="0"/>
              <a:t> Does mother smoke now (beginning of second pregnancy); B and E are underlying abnormalities caused by smoking (that can’t be observed) and D = other physiological causes of the abnormalities. </a:t>
            </a:r>
          </a:p>
          <a:p>
            <a:r>
              <a:rPr lang="en-US" baseline="0" dirty="0" smtClean="0"/>
              <a:t>---------------------------</a:t>
            </a:r>
            <a:endParaRPr lang="en-US" dirty="0" smtClean="0"/>
          </a:p>
          <a:p>
            <a:r>
              <a:rPr lang="en-US" dirty="0" smtClean="0"/>
              <a:t>One backdoor path (arrows point into x): </a:t>
            </a:r>
            <a:r>
              <a:rPr lang="en-US" b="1" dirty="0" smtClean="0"/>
              <a:t>X</a:t>
            </a:r>
            <a:r>
              <a:rPr lang="en-US" b="1" dirty="0" smtClean="0">
                <a:sym typeface="Wingdings"/>
              </a:rPr>
              <a:t>A B D  EY </a:t>
            </a:r>
            <a:r>
              <a:rPr lang="en-US" dirty="0" smtClean="0">
                <a:sym typeface="Wingdings"/>
              </a:rPr>
              <a:t>but there is a collider at B which already blocks the path!</a:t>
            </a:r>
          </a:p>
          <a:p>
            <a:r>
              <a:rPr lang="en-US" dirty="0" smtClean="0">
                <a:sym typeface="Wingdings"/>
              </a:rPr>
              <a:t>If you conditioned on B or C, you would open the backdoor (</a:t>
            </a:r>
            <a:r>
              <a:rPr lang="en-US" dirty="0" err="1" smtClean="0">
                <a:sym typeface="Wingdings"/>
              </a:rPr>
              <a:t>noncausal</a:t>
            </a:r>
            <a:r>
              <a:rPr lang="en-US" baseline="0" dirty="0" smtClean="0">
                <a:sym typeface="Wingdings"/>
              </a:rPr>
              <a:t>) path between X and Y and therefore confound X and Y. (You could reclose the path by conditioning on D and or A) </a:t>
            </a:r>
            <a:endParaRPr lang="en-US" dirty="0"/>
          </a:p>
        </p:txBody>
      </p:sp>
      <p:sp>
        <p:nvSpPr>
          <p:cNvPr id="4" name="Slide Number Placeholder 3"/>
          <p:cNvSpPr>
            <a:spLocks noGrp="1"/>
          </p:cNvSpPr>
          <p:nvPr>
            <p:ph type="sldNum" sz="quarter" idx="10"/>
          </p:nvPr>
        </p:nvSpPr>
        <p:spPr/>
        <p:txBody>
          <a:bodyPr/>
          <a:lstStyle/>
          <a:p>
            <a:fld id="{8C27D010-69E8-3147-8E4F-4AB4DD01580D}" type="slidenum">
              <a:rPr lang="en-US" smtClean="0"/>
              <a:t>30</a:t>
            </a:fld>
            <a:endParaRPr lang="en-US"/>
          </a:p>
        </p:txBody>
      </p:sp>
    </p:spTree>
    <p:extLst>
      <p:ext uri="{BB962C8B-B14F-4D97-AF65-F5344CB8AC3E}">
        <p14:creationId xmlns:p14="http://schemas.microsoft.com/office/powerpoint/2010/main" val="181341080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a:t>
            </a:r>
            <a:r>
              <a:rPr lang="en-US" baseline="0" dirty="0" smtClean="0"/>
              <a:t> is a backdoor path (</a:t>
            </a:r>
            <a:r>
              <a:rPr lang="en-US" baseline="0" dirty="0" err="1" smtClean="0"/>
              <a:t>noncausal</a:t>
            </a:r>
            <a:r>
              <a:rPr lang="en-US" baseline="0" dirty="0" smtClean="0"/>
              <a:t> path): </a:t>
            </a:r>
            <a:r>
              <a:rPr lang="en-US" b="1" baseline="0" dirty="0" smtClean="0"/>
              <a:t> X</a:t>
            </a:r>
            <a:r>
              <a:rPr lang="en-US" b="1" baseline="0" dirty="0" smtClean="0">
                <a:sym typeface="Wingdings"/>
              </a:rPr>
              <a:t>BY</a:t>
            </a:r>
            <a:r>
              <a:rPr lang="en-US" b="0" baseline="0" dirty="0" smtClean="0">
                <a:sym typeface="Wingdings"/>
              </a:rPr>
              <a:t> This can be closed by conditioning on B. If you cannot condition on B (it is unobservable), you will need to run RCT. DO NOT CONDITION ON A (proxy of B) because this will introduce collider bias! </a:t>
            </a:r>
            <a:endParaRPr lang="en-US" dirty="0"/>
          </a:p>
        </p:txBody>
      </p:sp>
      <p:sp>
        <p:nvSpPr>
          <p:cNvPr id="4" name="Slide Number Placeholder 3"/>
          <p:cNvSpPr>
            <a:spLocks noGrp="1"/>
          </p:cNvSpPr>
          <p:nvPr>
            <p:ph type="sldNum" sz="quarter" idx="10"/>
          </p:nvPr>
        </p:nvSpPr>
        <p:spPr/>
        <p:txBody>
          <a:bodyPr/>
          <a:lstStyle/>
          <a:p>
            <a:fld id="{8C27D010-69E8-3147-8E4F-4AB4DD01580D}" type="slidenum">
              <a:rPr lang="en-US" smtClean="0"/>
              <a:t>31</a:t>
            </a:fld>
            <a:endParaRPr lang="en-US"/>
          </a:p>
        </p:txBody>
      </p:sp>
    </p:spTree>
    <p:extLst>
      <p:ext uri="{BB962C8B-B14F-4D97-AF65-F5344CB8AC3E}">
        <p14:creationId xmlns:p14="http://schemas.microsoft.com/office/powerpoint/2010/main" val="125154505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M-Bias</a:t>
            </a:r>
            <a:r>
              <a:rPr lang="en-US" baseline="0" dirty="0" smtClean="0"/>
              <a:t> path. </a:t>
            </a:r>
          </a:p>
          <a:p>
            <a:r>
              <a:rPr lang="en-US" baseline="0" dirty="0" smtClean="0"/>
              <a:t>Only one backdoor path and it is blocked by collider at B. </a:t>
            </a:r>
          </a:p>
          <a:p>
            <a:r>
              <a:rPr lang="en-US" baseline="0" dirty="0" smtClean="0"/>
              <a:t>Traditional statisticians would consider B a confounder but it isn’t! It would be </a:t>
            </a:r>
            <a:r>
              <a:rPr lang="en-US" baseline="0" dirty="0" err="1" smtClean="0"/>
              <a:t>disasterous</a:t>
            </a:r>
            <a:r>
              <a:rPr lang="en-US" baseline="0" dirty="0" smtClean="0"/>
              <a:t> to analyze it as though it was a confounder. </a:t>
            </a:r>
          </a:p>
          <a:p>
            <a:r>
              <a:rPr lang="en-US" baseline="0" dirty="0" smtClean="0"/>
              <a:t>You can control for B if you also control for A or C. </a:t>
            </a:r>
          </a:p>
          <a:p>
            <a:r>
              <a:rPr lang="en-US" baseline="0" dirty="0" smtClean="0"/>
              <a:t>---------</a:t>
            </a:r>
          </a:p>
          <a:p>
            <a:r>
              <a:rPr lang="en-US" baseline="0" dirty="0" smtClean="0"/>
              <a:t>Andrew Forbes and Elizabeth Williamson</a:t>
            </a:r>
          </a:p>
          <a:p>
            <a:r>
              <a:rPr lang="en-US" baseline="0" dirty="0" smtClean="0"/>
              <a:t>X = individual’s smoking </a:t>
            </a:r>
            <a:r>
              <a:rPr lang="en-US" baseline="0" dirty="0" err="1" smtClean="0"/>
              <a:t>behaviour</a:t>
            </a:r>
            <a:endParaRPr lang="en-US" baseline="0" dirty="0" smtClean="0"/>
          </a:p>
          <a:p>
            <a:r>
              <a:rPr lang="en-US" baseline="0" dirty="0" smtClean="0"/>
              <a:t>Y = person has asthma as adult</a:t>
            </a:r>
          </a:p>
          <a:p>
            <a:r>
              <a:rPr lang="en-US" baseline="0" dirty="0" smtClean="0"/>
              <a:t>B= childhood asthma</a:t>
            </a:r>
          </a:p>
          <a:p>
            <a:r>
              <a:rPr lang="en-US" baseline="0" dirty="0" smtClean="0"/>
              <a:t>A=parental smoking</a:t>
            </a:r>
          </a:p>
          <a:p>
            <a:r>
              <a:rPr lang="en-US" baseline="0" dirty="0" smtClean="0"/>
              <a:t>C=underlying (and unobservable) predisposition to smoking </a:t>
            </a:r>
          </a:p>
        </p:txBody>
      </p:sp>
      <p:sp>
        <p:nvSpPr>
          <p:cNvPr id="4" name="Slide Number Placeholder 3"/>
          <p:cNvSpPr>
            <a:spLocks noGrp="1"/>
          </p:cNvSpPr>
          <p:nvPr>
            <p:ph type="sldNum" sz="quarter" idx="10"/>
          </p:nvPr>
        </p:nvSpPr>
        <p:spPr/>
        <p:txBody>
          <a:bodyPr/>
          <a:lstStyle/>
          <a:p>
            <a:fld id="{8C27D010-69E8-3147-8E4F-4AB4DD01580D}" type="slidenum">
              <a:rPr lang="en-US" smtClean="0"/>
              <a:t>32</a:t>
            </a:fld>
            <a:endParaRPr lang="en-US"/>
          </a:p>
        </p:txBody>
      </p:sp>
    </p:spTree>
    <p:extLst>
      <p:ext uri="{BB962C8B-B14F-4D97-AF65-F5344CB8AC3E}">
        <p14:creationId xmlns:p14="http://schemas.microsoft.com/office/powerpoint/2010/main" val="125154505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M-Bias</a:t>
            </a:r>
            <a:r>
              <a:rPr lang="en-US" baseline="0" dirty="0" smtClean="0"/>
              <a:t> path plus a wrinkle!</a:t>
            </a:r>
          </a:p>
          <a:p>
            <a:pPr marL="228600" indent="-228600">
              <a:buAutoNum type="arabicPeriod"/>
            </a:pPr>
            <a:r>
              <a:rPr lang="en-US" baseline="0" dirty="0" smtClean="0"/>
              <a:t>Backdoor path via collider B</a:t>
            </a:r>
          </a:p>
          <a:p>
            <a:pPr marL="228600" indent="-228600">
              <a:buAutoNum type="arabicPeriod"/>
            </a:pPr>
            <a:r>
              <a:rPr lang="en-US" baseline="0" dirty="0" smtClean="0"/>
              <a:t>New backdoor path: </a:t>
            </a:r>
            <a:r>
              <a:rPr lang="en-US" b="1" baseline="0" dirty="0" smtClean="0"/>
              <a:t>X </a:t>
            </a:r>
            <a:r>
              <a:rPr lang="en-US" b="1" baseline="0" dirty="0" smtClean="0">
                <a:sym typeface="Wingdings"/>
              </a:rPr>
              <a:t>BCY </a:t>
            </a:r>
            <a:r>
              <a:rPr lang="en-US" b="0" baseline="0" dirty="0" smtClean="0">
                <a:sym typeface="Wingdings"/>
              </a:rPr>
              <a:t>which must be closed. If we close it via B, we open the other path because B is a collider (we could then also control for A or C to close it), We could also close it via C. </a:t>
            </a:r>
            <a:endParaRPr lang="en-US" baseline="0" dirty="0" smtClean="0"/>
          </a:p>
        </p:txBody>
      </p:sp>
      <p:sp>
        <p:nvSpPr>
          <p:cNvPr id="4" name="Slide Number Placeholder 3"/>
          <p:cNvSpPr>
            <a:spLocks noGrp="1"/>
          </p:cNvSpPr>
          <p:nvPr>
            <p:ph type="sldNum" sz="quarter" idx="10"/>
          </p:nvPr>
        </p:nvSpPr>
        <p:spPr/>
        <p:txBody>
          <a:bodyPr/>
          <a:lstStyle/>
          <a:p>
            <a:fld id="{8C27D010-69E8-3147-8E4F-4AB4DD01580D}" type="slidenum">
              <a:rPr lang="en-US" smtClean="0"/>
              <a:t>33</a:t>
            </a:fld>
            <a:endParaRPr lang="en-US"/>
          </a:p>
        </p:txBody>
      </p:sp>
    </p:spTree>
    <p:extLst>
      <p:ext uri="{BB962C8B-B14F-4D97-AF65-F5344CB8AC3E}">
        <p14:creationId xmlns:p14="http://schemas.microsoft.com/office/powerpoint/2010/main" val="12515450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Correlation doesn’t imply causation,</a:t>
            </a:r>
            <a:r>
              <a:rPr lang="en-US" baseline="0" dirty="0" smtClean="0"/>
              <a:t> but it does waggle its eyebrows suggestively and gesture furtively while mouthing “look over there”. </a:t>
            </a:r>
            <a:r>
              <a:rPr lang="mr-IN" baseline="0" dirty="0" smtClean="0"/>
              <a:t>–</a:t>
            </a:r>
            <a:r>
              <a:rPr lang="en-US" baseline="0" dirty="0" smtClean="0"/>
              <a:t> Randall Munroe</a:t>
            </a:r>
          </a:p>
          <a:p>
            <a:endParaRPr lang="en-US" baseline="0" dirty="0" smtClean="0"/>
          </a:p>
          <a:p>
            <a:r>
              <a:rPr lang="en-US" b="1" baseline="0" dirty="0" smtClean="0"/>
              <a:t>Fisher </a:t>
            </a:r>
            <a:r>
              <a:rPr lang="en-US" b="1" baseline="0" dirty="0" smtClean="0">
                <a:sym typeface="Wingdings"/>
              </a:rPr>
              <a:t> Bayes methods (addressed problems that classical methods could not address)- Casual Analysis (addresses some of the challenges of the new type of complex data sets that we are dealing with </a:t>
            </a:r>
            <a:r>
              <a:rPr lang="mr-IN" b="1" baseline="0" dirty="0" smtClean="0">
                <a:sym typeface="Wingdings"/>
              </a:rPr>
              <a:t>–</a:t>
            </a:r>
            <a:r>
              <a:rPr lang="en-US" b="1" baseline="0" dirty="0" smtClean="0">
                <a:sym typeface="Wingdings"/>
              </a:rPr>
              <a:t> not just Latin squares!, but observational, heterogeneous and missing data!</a:t>
            </a:r>
            <a:endParaRPr lang="en-US" b="1" baseline="0" dirty="0" smtClean="0"/>
          </a:p>
          <a:p>
            <a:endParaRPr lang="en-US" dirty="0"/>
          </a:p>
        </p:txBody>
      </p:sp>
      <p:sp>
        <p:nvSpPr>
          <p:cNvPr id="4" name="Slide Number Placeholder 3"/>
          <p:cNvSpPr>
            <a:spLocks noGrp="1"/>
          </p:cNvSpPr>
          <p:nvPr>
            <p:ph type="sldNum" sz="quarter" idx="10"/>
          </p:nvPr>
        </p:nvSpPr>
        <p:spPr/>
        <p:txBody>
          <a:bodyPr/>
          <a:lstStyle/>
          <a:p>
            <a:fld id="{75CDE1AD-8A36-6649-9FCB-5EBC8D2C3FBA}" type="slidenum">
              <a:rPr lang="en-US" smtClean="0"/>
              <a:t>5</a:t>
            </a:fld>
            <a:endParaRPr lang="en-US"/>
          </a:p>
        </p:txBody>
      </p:sp>
    </p:spTree>
    <p:extLst>
      <p:ext uri="{BB962C8B-B14F-4D97-AF65-F5344CB8AC3E}">
        <p14:creationId xmlns:p14="http://schemas.microsoft.com/office/powerpoint/2010/main" val="354763400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27D010-69E8-3147-8E4F-4AB4DD01580D}" type="slidenum">
              <a:rPr lang="en-US" smtClean="0"/>
              <a:t>34</a:t>
            </a:fld>
            <a:endParaRPr lang="en-US"/>
          </a:p>
        </p:txBody>
      </p:sp>
    </p:spTree>
    <p:extLst>
      <p:ext uri="{BB962C8B-B14F-4D97-AF65-F5344CB8AC3E}">
        <p14:creationId xmlns:p14="http://schemas.microsoft.com/office/powerpoint/2010/main" val="27117111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a:t>
            </a:r>
            <a:r>
              <a:rPr lang="en-US" dirty="0" err="1" smtClean="0"/>
              <a:t>www.slingshotapp.io</a:t>
            </a:r>
            <a:r>
              <a:rPr lang="en-US" dirty="0" smtClean="0"/>
              <a:t>/blog/predictive-analytics</a:t>
            </a:r>
          </a:p>
          <a:p>
            <a:r>
              <a:rPr lang="en-US" dirty="0" smtClean="0"/>
              <a:t>https://</a:t>
            </a:r>
            <a:r>
              <a:rPr lang="en-US" dirty="0" err="1" smtClean="0"/>
              <a:t>towardsdatascience.com</a:t>
            </a:r>
            <a:r>
              <a:rPr lang="en-US" dirty="0" smtClean="0"/>
              <a:t>/5-ways-to-increase-statistical-power-377c00dd0214</a:t>
            </a:r>
          </a:p>
          <a:p>
            <a:endParaRPr lang="en-US" dirty="0" smtClean="0"/>
          </a:p>
          <a:p>
            <a:pPr marL="914400" lvl="1" indent="-514350">
              <a:buFont typeface="+mj-lt"/>
              <a:buAutoNum type="arabicPeriod"/>
            </a:pPr>
            <a:r>
              <a:rPr lang="en-US" dirty="0" smtClean="0"/>
              <a:t>Treating causation as a limiting (but unknowable) case of correlation has resulted in the magnificent, ornate edifice of modern statistics. </a:t>
            </a:r>
            <a:r>
              <a:rPr lang="en-US" b="1" dirty="0" smtClean="0"/>
              <a:t>It has resulted</a:t>
            </a:r>
            <a:r>
              <a:rPr lang="en-US" b="1" baseline="0" dirty="0" smtClean="0"/>
              <a:t> in Machine learning methods, and ways to quantify uncertainty (and calculate Power </a:t>
            </a:r>
            <a:r>
              <a:rPr lang="en-US" b="1" baseline="0" dirty="0" err="1" smtClean="0"/>
              <a:t>etc</a:t>
            </a:r>
            <a:r>
              <a:rPr lang="en-US" b="1" baseline="0" dirty="0" smtClean="0"/>
              <a:t>)</a:t>
            </a:r>
            <a:endParaRPr lang="en-US" dirty="0" smtClean="0"/>
          </a:p>
          <a:p>
            <a:pPr marL="914400" lvl="1" indent="-514350">
              <a:buFont typeface="+mj-lt"/>
              <a:buAutoNum type="arabicPeriod"/>
            </a:pPr>
            <a:endParaRPr lang="en-US" dirty="0" smtClean="0"/>
          </a:p>
          <a:p>
            <a:pPr marL="400050" lvl="1" indent="0">
              <a:buNone/>
            </a:pPr>
            <a:endParaRPr lang="en-US" dirty="0" smtClean="0"/>
          </a:p>
          <a:p>
            <a:pPr marL="400050" lvl="1" indent="0">
              <a:buNone/>
            </a:pPr>
            <a:endParaRPr lang="en-US" dirty="0" smtClean="0"/>
          </a:p>
          <a:p>
            <a:endParaRPr lang="en-US" dirty="0" smtClean="0"/>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75CDE1AD-8A36-6649-9FCB-5EBC8D2C3FBA}" type="slidenum">
              <a:rPr lang="en-US" smtClean="0"/>
              <a:t>6</a:t>
            </a:fld>
            <a:endParaRPr lang="en-US"/>
          </a:p>
        </p:txBody>
      </p:sp>
    </p:spTree>
    <p:extLst>
      <p:ext uri="{BB962C8B-B14F-4D97-AF65-F5344CB8AC3E}">
        <p14:creationId xmlns:p14="http://schemas.microsoft.com/office/powerpoint/2010/main" val="37563041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a:t>
            </a:r>
            <a:r>
              <a:rPr lang="en-US" dirty="0" err="1" smtClean="0"/>
              <a:t>www.slingshotapp.io</a:t>
            </a:r>
            <a:r>
              <a:rPr lang="en-US" dirty="0" smtClean="0"/>
              <a:t>/blog/predictive-analytics</a:t>
            </a:r>
          </a:p>
          <a:p>
            <a:r>
              <a:rPr lang="en-US" dirty="0" smtClean="0"/>
              <a:t>https://</a:t>
            </a:r>
            <a:r>
              <a:rPr lang="en-US" dirty="0" err="1" smtClean="0"/>
              <a:t>towardsdatascience.com</a:t>
            </a:r>
            <a:r>
              <a:rPr lang="en-US" dirty="0" smtClean="0"/>
              <a:t>/5-ways-to-increase-statistical-power-377c00dd0214</a:t>
            </a:r>
          </a:p>
          <a:p>
            <a:pPr marL="400050" lvl="1" indent="0">
              <a:buFont typeface="+mj-lt"/>
              <a:buNone/>
            </a:pPr>
            <a:endParaRPr lang="en-US" dirty="0" smtClean="0"/>
          </a:p>
          <a:p>
            <a:pPr marL="400050" lvl="1" indent="0">
              <a:buFont typeface="+mj-lt"/>
              <a:buNone/>
            </a:pPr>
            <a:r>
              <a:rPr lang="en-US" b="1" dirty="0" smtClean="0"/>
              <a:t>2.</a:t>
            </a:r>
            <a:r>
              <a:rPr lang="en-US" b="1" baseline="0" dirty="0" smtClean="0"/>
              <a:t> When we are studying a phenomenon, we often really really want the answer to support our pet hypothesis. This epistemological framework forces us to be more honest and override our innate desire to be right. </a:t>
            </a:r>
            <a:endParaRPr lang="en-US" b="1" dirty="0" smtClean="0"/>
          </a:p>
          <a:p>
            <a:pPr marL="400050" lvl="1" indent="0">
              <a:buNone/>
            </a:pPr>
            <a:endParaRPr lang="en-US" dirty="0" smtClean="0"/>
          </a:p>
          <a:p>
            <a:pPr marL="400050" lvl="1" indent="0">
              <a:buNone/>
            </a:pPr>
            <a:endParaRPr lang="en-US" dirty="0" smtClean="0"/>
          </a:p>
          <a:p>
            <a:endParaRPr lang="en-US" dirty="0" smtClean="0"/>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75CDE1AD-8A36-6649-9FCB-5EBC8D2C3FBA}" type="slidenum">
              <a:rPr lang="en-US" smtClean="0"/>
              <a:t>7</a:t>
            </a:fld>
            <a:endParaRPr lang="en-US"/>
          </a:p>
        </p:txBody>
      </p:sp>
    </p:spTree>
    <p:extLst>
      <p:ext uri="{BB962C8B-B14F-4D97-AF65-F5344CB8AC3E}">
        <p14:creationId xmlns:p14="http://schemas.microsoft.com/office/powerpoint/2010/main" val="37563041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a:t>
            </a:r>
            <a:r>
              <a:rPr lang="en-US" dirty="0" err="1" smtClean="0"/>
              <a:t>hdsr.mitpress.mit.edu</a:t>
            </a:r>
            <a:r>
              <a:rPr lang="en-US" dirty="0" smtClean="0"/>
              <a:t>/pub/da99kl2q/release/3</a:t>
            </a:r>
          </a:p>
          <a:p>
            <a:r>
              <a:rPr lang="en-US" b="1" dirty="0" smtClean="0"/>
              <a:t>* Confounding variables are</a:t>
            </a:r>
            <a:r>
              <a:rPr lang="en-US" b="1" baseline="0" dirty="0" smtClean="0"/>
              <a:t> difficult to adjust for in classical statistics. More problematically, sometimes we should adjust for them and sometimes we shouldn’t! </a:t>
            </a:r>
            <a:endParaRPr lang="en-US" b="1" dirty="0" smtClean="0"/>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75CDE1AD-8A36-6649-9FCB-5EBC8D2C3FBA}" type="slidenum">
              <a:rPr lang="en-US" smtClean="0"/>
              <a:t>8</a:t>
            </a:fld>
            <a:endParaRPr lang="en-US"/>
          </a:p>
        </p:txBody>
      </p:sp>
    </p:spTree>
    <p:extLst>
      <p:ext uri="{BB962C8B-B14F-4D97-AF65-F5344CB8AC3E}">
        <p14:creationId xmlns:p14="http://schemas.microsoft.com/office/powerpoint/2010/main" val="37563041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a:t>
            </a:r>
            <a:r>
              <a:rPr lang="en-US" dirty="0" err="1" smtClean="0"/>
              <a:t>hdsr.mitpress.mit.edu</a:t>
            </a:r>
            <a:r>
              <a:rPr lang="en-US" dirty="0" smtClean="0"/>
              <a:t>/pub/da99kl2q/release/3</a:t>
            </a:r>
          </a:p>
          <a:p>
            <a:r>
              <a:rPr lang="en-US" b="1" baseline="0" dirty="0" smtClean="0"/>
              <a:t>  </a:t>
            </a:r>
            <a:endParaRPr lang="en-US" b="1" dirty="0" smtClean="0"/>
          </a:p>
          <a:p>
            <a:pPr marL="171450" indent="-171450">
              <a:buFontTx/>
              <a:buChar char="•"/>
            </a:pPr>
            <a:r>
              <a:rPr lang="en-US" dirty="0" smtClean="0"/>
              <a:t>There often</a:t>
            </a:r>
            <a:r>
              <a:rPr lang="en-US" baseline="0" dirty="0" smtClean="0"/>
              <a:t> is an implied model of relationships in our mental map --- we just aren’t always “allowed” to be overt about what goes into those models!</a:t>
            </a:r>
          </a:p>
          <a:p>
            <a:pPr marL="171450" indent="-171450">
              <a:buFontTx/>
              <a:buChar char="•"/>
            </a:pPr>
            <a:r>
              <a:rPr lang="en-US" baseline="0" dirty="0" smtClean="0"/>
              <a:t>I don’t know enough about this topic anymore, but this is a foundational problem with developing true Artificial Intelligence (or, at least, I have read that</a:t>
            </a:r>
            <a:r>
              <a:rPr lang="mr-IN" baseline="0" dirty="0" smtClean="0"/>
              <a:t>…</a:t>
            </a:r>
            <a:r>
              <a:rPr lang="en-US" baseline="0" dirty="0" smtClean="0"/>
              <a:t> Judea Pearl and others). </a:t>
            </a:r>
            <a:endParaRPr lang="en-US" dirty="0" smtClean="0"/>
          </a:p>
          <a:p>
            <a:endParaRPr lang="en-US" dirty="0"/>
          </a:p>
        </p:txBody>
      </p:sp>
      <p:sp>
        <p:nvSpPr>
          <p:cNvPr id="4" name="Slide Number Placeholder 3"/>
          <p:cNvSpPr>
            <a:spLocks noGrp="1"/>
          </p:cNvSpPr>
          <p:nvPr>
            <p:ph type="sldNum" sz="quarter" idx="10"/>
          </p:nvPr>
        </p:nvSpPr>
        <p:spPr/>
        <p:txBody>
          <a:bodyPr/>
          <a:lstStyle/>
          <a:p>
            <a:fld id="{75CDE1AD-8A36-6649-9FCB-5EBC8D2C3FBA}" type="slidenum">
              <a:rPr lang="en-US" smtClean="0"/>
              <a:t>9</a:t>
            </a:fld>
            <a:endParaRPr lang="en-US"/>
          </a:p>
        </p:txBody>
      </p:sp>
    </p:spTree>
    <p:extLst>
      <p:ext uri="{BB962C8B-B14F-4D97-AF65-F5344CB8AC3E}">
        <p14:creationId xmlns:p14="http://schemas.microsoft.com/office/powerpoint/2010/main" val="37563041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a:t>
            </a:r>
            <a:r>
              <a:rPr lang="en-US" dirty="0" err="1" smtClean="0"/>
              <a:t>hdsr.mitpress.mit.edu</a:t>
            </a:r>
            <a:r>
              <a:rPr lang="en-US" dirty="0" smtClean="0"/>
              <a:t>/pub/da99kl2q/release/3</a:t>
            </a:r>
          </a:p>
          <a:p>
            <a:endParaRPr lang="en-US" dirty="0" smtClean="0"/>
          </a:p>
          <a:p>
            <a:pPr marL="171450" indent="-171450">
              <a:buFontTx/>
              <a:buChar char="•"/>
            </a:pPr>
            <a:r>
              <a:rPr lang="en-US" dirty="0" smtClean="0"/>
              <a:t>We must be able to handle</a:t>
            </a:r>
            <a:r>
              <a:rPr lang="en-US" baseline="0" dirty="0" smtClean="0"/>
              <a:t> ‘modern’ observational datasets which are heterogeneous, missing data, large data sets with LOTS of information. </a:t>
            </a:r>
            <a:endParaRPr lang="en-US" dirty="0" smtClean="0"/>
          </a:p>
          <a:p>
            <a:pPr marL="171450" indent="-171450">
              <a:buFontTx/>
              <a:buChar char="•"/>
            </a:pPr>
            <a:endParaRPr lang="en-US" dirty="0" smtClean="0"/>
          </a:p>
          <a:p>
            <a:endParaRPr lang="en-US" dirty="0"/>
          </a:p>
        </p:txBody>
      </p:sp>
      <p:sp>
        <p:nvSpPr>
          <p:cNvPr id="4" name="Slide Number Placeholder 3"/>
          <p:cNvSpPr>
            <a:spLocks noGrp="1"/>
          </p:cNvSpPr>
          <p:nvPr>
            <p:ph type="sldNum" sz="quarter" idx="10"/>
          </p:nvPr>
        </p:nvSpPr>
        <p:spPr/>
        <p:txBody>
          <a:bodyPr/>
          <a:lstStyle/>
          <a:p>
            <a:fld id="{75CDE1AD-8A36-6649-9FCB-5EBC8D2C3FBA}" type="slidenum">
              <a:rPr lang="en-US" smtClean="0"/>
              <a:t>10</a:t>
            </a:fld>
            <a:endParaRPr lang="en-US"/>
          </a:p>
        </p:txBody>
      </p:sp>
    </p:spTree>
    <p:extLst>
      <p:ext uri="{BB962C8B-B14F-4D97-AF65-F5344CB8AC3E}">
        <p14:creationId xmlns:p14="http://schemas.microsoft.com/office/powerpoint/2010/main" val="37563041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a:t>
            </a:r>
            <a:r>
              <a:rPr lang="en-US" dirty="0" err="1" smtClean="0"/>
              <a:t>hdsr.mitpress.mit.edu</a:t>
            </a:r>
            <a:r>
              <a:rPr lang="en-US" dirty="0" smtClean="0"/>
              <a:t>/pub/da99kl2q/release/3</a:t>
            </a:r>
          </a:p>
          <a:p>
            <a:endParaRPr lang="en-US" dirty="0" smtClean="0"/>
          </a:p>
          <a:p>
            <a:r>
              <a:rPr lang="en-US" dirty="0" smtClean="0"/>
              <a:t>Not intuitive</a:t>
            </a:r>
            <a:r>
              <a:rPr lang="en-US" baseline="0" dirty="0" smtClean="0"/>
              <a:t> </a:t>
            </a:r>
            <a:endParaRPr lang="en-US" b="1"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75CDE1AD-8A36-6649-9FCB-5EBC8D2C3FBA}" type="slidenum">
              <a:rPr lang="en-US" smtClean="0"/>
              <a:t>11</a:t>
            </a:fld>
            <a:endParaRPr lang="en-US"/>
          </a:p>
        </p:txBody>
      </p:sp>
    </p:spTree>
    <p:extLst>
      <p:ext uri="{BB962C8B-B14F-4D97-AF65-F5344CB8AC3E}">
        <p14:creationId xmlns:p14="http://schemas.microsoft.com/office/powerpoint/2010/main" val="37563041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90EB04DB-ECAC-E94F-8E95-362E780E8138}" type="datetimeFigureOut">
              <a:rPr lang="en-US" smtClean="0"/>
              <a:t>8/22/23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7D1A48-F712-2341-B390-D78493F024F3}" type="slidenum">
              <a:rPr lang="en-US" smtClean="0"/>
              <a:t>‹#›</a:t>
            </a:fld>
            <a:endParaRPr lang="en-US"/>
          </a:p>
        </p:txBody>
      </p:sp>
    </p:spTree>
    <p:extLst>
      <p:ext uri="{BB962C8B-B14F-4D97-AF65-F5344CB8AC3E}">
        <p14:creationId xmlns:p14="http://schemas.microsoft.com/office/powerpoint/2010/main" val="35375592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0EB04DB-ECAC-E94F-8E95-362E780E8138}" type="datetimeFigureOut">
              <a:rPr lang="en-US" smtClean="0"/>
              <a:t>8/22/23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7D1A48-F712-2341-B390-D78493F024F3}" type="slidenum">
              <a:rPr lang="en-US" smtClean="0"/>
              <a:t>‹#›</a:t>
            </a:fld>
            <a:endParaRPr lang="en-US"/>
          </a:p>
        </p:txBody>
      </p:sp>
    </p:spTree>
    <p:extLst>
      <p:ext uri="{BB962C8B-B14F-4D97-AF65-F5344CB8AC3E}">
        <p14:creationId xmlns:p14="http://schemas.microsoft.com/office/powerpoint/2010/main" val="31527084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0EB04DB-ECAC-E94F-8E95-362E780E8138}" type="datetimeFigureOut">
              <a:rPr lang="en-US" smtClean="0"/>
              <a:t>8/22/23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7D1A48-F712-2341-B390-D78493F024F3}" type="slidenum">
              <a:rPr lang="en-US" smtClean="0"/>
              <a:t>‹#›</a:t>
            </a:fld>
            <a:endParaRPr lang="en-US"/>
          </a:p>
        </p:txBody>
      </p:sp>
    </p:spTree>
    <p:extLst>
      <p:ext uri="{BB962C8B-B14F-4D97-AF65-F5344CB8AC3E}">
        <p14:creationId xmlns:p14="http://schemas.microsoft.com/office/powerpoint/2010/main" val="18918281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0EB04DB-ECAC-E94F-8E95-362E780E8138}" type="datetimeFigureOut">
              <a:rPr lang="en-US" smtClean="0"/>
              <a:t>8/22/23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7D1A48-F712-2341-B390-D78493F024F3}" type="slidenum">
              <a:rPr lang="en-US" smtClean="0"/>
              <a:t>‹#›</a:t>
            </a:fld>
            <a:endParaRPr lang="en-US"/>
          </a:p>
        </p:txBody>
      </p:sp>
    </p:spTree>
    <p:extLst>
      <p:ext uri="{BB962C8B-B14F-4D97-AF65-F5344CB8AC3E}">
        <p14:creationId xmlns:p14="http://schemas.microsoft.com/office/powerpoint/2010/main" val="30770568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0EB04DB-ECAC-E94F-8E95-362E780E8138}" type="datetimeFigureOut">
              <a:rPr lang="en-US" smtClean="0"/>
              <a:t>8/22/23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7D1A48-F712-2341-B390-D78493F024F3}" type="slidenum">
              <a:rPr lang="en-US" smtClean="0"/>
              <a:t>‹#›</a:t>
            </a:fld>
            <a:endParaRPr lang="en-US"/>
          </a:p>
        </p:txBody>
      </p:sp>
    </p:spTree>
    <p:extLst>
      <p:ext uri="{BB962C8B-B14F-4D97-AF65-F5344CB8AC3E}">
        <p14:creationId xmlns:p14="http://schemas.microsoft.com/office/powerpoint/2010/main" val="33187340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90EB04DB-ECAC-E94F-8E95-362E780E8138}" type="datetimeFigureOut">
              <a:rPr lang="en-US" smtClean="0"/>
              <a:t>8/22/23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7D1A48-F712-2341-B390-D78493F024F3}" type="slidenum">
              <a:rPr lang="en-US" smtClean="0"/>
              <a:t>‹#›</a:t>
            </a:fld>
            <a:endParaRPr lang="en-US"/>
          </a:p>
        </p:txBody>
      </p:sp>
    </p:spTree>
    <p:extLst>
      <p:ext uri="{BB962C8B-B14F-4D97-AF65-F5344CB8AC3E}">
        <p14:creationId xmlns:p14="http://schemas.microsoft.com/office/powerpoint/2010/main" val="23033079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90EB04DB-ECAC-E94F-8E95-362E780E8138}" type="datetimeFigureOut">
              <a:rPr lang="en-US" smtClean="0"/>
              <a:t>8/22/23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87D1A48-F712-2341-B390-D78493F024F3}" type="slidenum">
              <a:rPr lang="en-US" smtClean="0"/>
              <a:t>‹#›</a:t>
            </a:fld>
            <a:endParaRPr lang="en-US"/>
          </a:p>
        </p:txBody>
      </p:sp>
    </p:spTree>
    <p:extLst>
      <p:ext uri="{BB962C8B-B14F-4D97-AF65-F5344CB8AC3E}">
        <p14:creationId xmlns:p14="http://schemas.microsoft.com/office/powerpoint/2010/main" val="12144870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90EB04DB-ECAC-E94F-8E95-362E780E8138}" type="datetimeFigureOut">
              <a:rPr lang="en-US" smtClean="0"/>
              <a:t>8/22/23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87D1A48-F712-2341-B390-D78493F024F3}" type="slidenum">
              <a:rPr lang="en-US" smtClean="0"/>
              <a:t>‹#›</a:t>
            </a:fld>
            <a:endParaRPr lang="en-US"/>
          </a:p>
        </p:txBody>
      </p:sp>
    </p:spTree>
    <p:extLst>
      <p:ext uri="{BB962C8B-B14F-4D97-AF65-F5344CB8AC3E}">
        <p14:creationId xmlns:p14="http://schemas.microsoft.com/office/powerpoint/2010/main" val="41406761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0EB04DB-ECAC-E94F-8E95-362E780E8138}" type="datetimeFigureOut">
              <a:rPr lang="en-US" smtClean="0"/>
              <a:t>8/22/23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7D1A48-F712-2341-B390-D78493F024F3}" type="slidenum">
              <a:rPr lang="en-US" smtClean="0"/>
              <a:t>‹#›</a:t>
            </a:fld>
            <a:endParaRPr lang="en-US"/>
          </a:p>
        </p:txBody>
      </p:sp>
    </p:spTree>
    <p:extLst>
      <p:ext uri="{BB962C8B-B14F-4D97-AF65-F5344CB8AC3E}">
        <p14:creationId xmlns:p14="http://schemas.microsoft.com/office/powerpoint/2010/main" val="17600330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0EB04DB-ECAC-E94F-8E95-362E780E8138}" type="datetimeFigureOut">
              <a:rPr lang="en-US" smtClean="0"/>
              <a:t>8/22/23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7D1A48-F712-2341-B390-D78493F024F3}" type="slidenum">
              <a:rPr lang="en-US" smtClean="0"/>
              <a:t>‹#›</a:t>
            </a:fld>
            <a:endParaRPr lang="en-US"/>
          </a:p>
        </p:txBody>
      </p:sp>
    </p:spTree>
    <p:extLst>
      <p:ext uri="{BB962C8B-B14F-4D97-AF65-F5344CB8AC3E}">
        <p14:creationId xmlns:p14="http://schemas.microsoft.com/office/powerpoint/2010/main" val="25104991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0EB04DB-ECAC-E94F-8E95-362E780E8138}" type="datetimeFigureOut">
              <a:rPr lang="en-US" smtClean="0"/>
              <a:t>8/22/23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7D1A48-F712-2341-B390-D78493F024F3}" type="slidenum">
              <a:rPr lang="en-US" smtClean="0"/>
              <a:t>‹#›</a:t>
            </a:fld>
            <a:endParaRPr lang="en-US"/>
          </a:p>
        </p:txBody>
      </p:sp>
    </p:spTree>
    <p:extLst>
      <p:ext uri="{BB962C8B-B14F-4D97-AF65-F5344CB8AC3E}">
        <p14:creationId xmlns:p14="http://schemas.microsoft.com/office/powerpoint/2010/main" val="3105649731"/>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0EB04DB-ECAC-E94F-8E95-362E780E8138}" type="datetimeFigureOut">
              <a:rPr lang="en-US" smtClean="0"/>
              <a:t>8/22/23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7D1A48-F712-2341-B390-D78493F024F3}" type="slidenum">
              <a:rPr lang="en-US" smtClean="0"/>
              <a:t>‹#›</a:t>
            </a:fld>
            <a:endParaRPr lang="en-US"/>
          </a:p>
        </p:txBody>
      </p:sp>
    </p:spTree>
    <p:extLst>
      <p:ext uri="{BB962C8B-B14F-4D97-AF65-F5344CB8AC3E}">
        <p14:creationId xmlns:p14="http://schemas.microsoft.com/office/powerpoint/2010/main" val="56625873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9.jpe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hyperlink" Target="https://dagitty.net/learn/"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4" Type="http://schemas.microsoft.com/office/2007/relationships/hdphoto" Target="../media/hdphoto1.wdp"/><Relationship Id="rId5" Type="http://schemas.openxmlformats.org/officeDocument/2006/relationships/image" Target="../media/image2.png"/><Relationship Id="rId6" Type="http://schemas.microsoft.com/office/2007/relationships/hdphoto" Target="../media/hdphoto2.wdp"/><Relationship Id="rId7" Type="http://schemas.openxmlformats.org/officeDocument/2006/relationships/image" Target="../media/image3.png"/><Relationship Id="rId8" Type="http://schemas.microsoft.com/office/2007/relationships/hdphoto" Target="../media/hdphoto3.wdp"/><Relationship Id="rId9" Type="http://schemas.openxmlformats.org/officeDocument/2006/relationships/image" Target="../media/image4.png"/><Relationship Id="rId10" Type="http://schemas.microsoft.com/office/2007/relationships/hdphoto" Target="../media/hdphoto4.wdp"/><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2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2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2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8.png"/><Relationship Id="rId5"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Causal Diagrams</a:t>
            </a:r>
            <a:endParaRPr lang="en-US" dirty="0"/>
          </a:p>
        </p:txBody>
      </p:sp>
      <p:sp>
        <p:nvSpPr>
          <p:cNvPr id="3" name="Subtitle 2"/>
          <p:cNvSpPr>
            <a:spLocks noGrp="1"/>
          </p:cNvSpPr>
          <p:nvPr>
            <p:ph type="subTitle" idx="1"/>
          </p:nvPr>
        </p:nvSpPr>
        <p:spPr/>
        <p:txBody>
          <a:bodyPr/>
          <a:lstStyle/>
          <a:p>
            <a:r>
              <a:rPr lang="en-US" dirty="0" smtClean="0"/>
              <a:t>DAGs for All!</a:t>
            </a:r>
            <a:endParaRPr lang="en-US" dirty="0"/>
          </a:p>
        </p:txBody>
      </p:sp>
    </p:spTree>
    <p:extLst>
      <p:ext uri="{BB962C8B-B14F-4D97-AF65-F5344CB8AC3E}">
        <p14:creationId xmlns:p14="http://schemas.microsoft.com/office/powerpoint/2010/main" val="473832944"/>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1057164"/>
            <a:ext cx="9025773" cy="3625735"/>
          </a:xfrm>
        </p:spPr>
        <p:txBody>
          <a:bodyPr>
            <a:normAutofit/>
          </a:bodyPr>
          <a:lstStyle/>
          <a:p>
            <a:pPr marL="571500" indent="-514350">
              <a:buFont typeface="+mj-lt"/>
              <a:buAutoNum type="arabicPeriod"/>
            </a:pPr>
            <a:r>
              <a:rPr lang="en-US" sz="2400" dirty="0" smtClean="0"/>
              <a:t>Patterns in data can result from multiple, distinct factors that can’t be differentiated (e.g., confounding variables).</a:t>
            </a:r>
          </a:p>
          <a:p>
            <a:pPr marL="571500" indent="-514350">
              <a:buFont typeface="+mj-lt"/>
              <a:buAutoNum type="arabicPeriod"/>
            </a:pPr>
            <a:r>
              <a:rPr lang="en-US" sz="2400" dirty="0" smtClean="0"/>
              <a:t>Implied causality models </a:t>
            </a:r>
          </a:p>
          <a:p>
            <a:pPr marL="571500" indent="-514350">
              <a:buFont typeface="+mj-lt"/>
              <a:buAutoNum type="arabicPeriod"/>
            </a:pPr>
            <a:r>
              <a:rPr lang="en-US" sz="2400" dirty="0" smtClean="0"/>
              <a:t>Limited ability to handle mixture of qualitative + quantitative data </a:t>
            </a:r>
          </a:p>
          <a:p>
            <a:pPr marL="914400" lvl="2" indent="0">
              <a:buNone/>
            </a:pPr>
            <a:endParaRPr lang="en-US" dirty="0"/>
          </a:p>
        </p:txBody>
      </p:sp>
      <p:sp>
        <p:nvSpPr>
          <p:cNvPr id="5" name="Rectangle 4"/>
          <p:cNvSpPr/>
          <p:nvPr/>
        </p:nvSpPr>
        <p:spPr>
          <a:xfrm>
            <a:off x="0" y="0"/>
            <a:ext cx="9144000" cy="615553"/>
          </a:xfrm>
          <a:prstGeom prst="rect">
            <a:avLst/>
          </a:prstGeom>
        </p:spPr>
        <p:txBody>
          <a:bodyPr wrap="square">
            <a:spAutoFit/>
          </a:bodyPr>
          <a:lstStyle/>
          <a:p>
            <a:pPr algn="ctr"/>
            <a:r>
              <a:rPr lang="en-US" sz="3400" b="1" dirty="0" smtClean="0"/>
              <a:t>Drawbacks </a:t>
            </a:r>
            <a:r>
              <a:rPr lang="en-US" sz="3400" b="1" dirty="0"/>
              <a:t>of classical statistics</a:t>
            </a:r>
          </a:p>
        </p:txBody>
      </p:sp>
    </p:spTree>
    <p:extLst>
      <p:ext uri="{BB962C8B-B14F-4D97-AF65-F5344CB8AC3E}">
        <p14:creationId xmlns:p14="http://schemas.microsoft.com/office/powerpoint/2010/main" val="524946234"/>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1057164"/>
            <a:ext cx="9025773" cy="3625735"/>
          </a:xfrm>
        </p:spPr>
        <p:txBody>
          <a:bodyPr>
            <a:normAutofit/>
          </a:bodyPr>
          <a:lstStyle/>
          <a:p>
            <a:pPr marL="571500" indent="-514350">
              <a:buFont typeface="+mj-lt"/>
              <a:buAutoNum type="arabicPeriod"/>
            </a:pPr>
            <a:r>
              <a:rPr lang="en-US" sz="2400" dirty="0" smtClean="0"/>
              <a:t>Patterns in data can result from multiple, distinct factors that can’t be differentiated (e.g., confounding variables).</a:t>
            </a:r>
          </a:p>
          <a:p>
            <a:pPr marL="571500" indent="-514350">
              <a:buFont typeface="+mj-lt"/>
              <a:buAutoNum type="arabicPeriod"/>
            </a:pPr>
            <a:r>
              <a:rPr lang="en-US" sz="2400" dirty="0" smtClean="0"/>
              <a:t>Implied causality models </a:t>
            </a:r>
          </a:p>
          <a:p>
            <a:pPr marL="571500" indent="-514350">
              <a:buFont typeface="+mj-lt"/>
              <a:buAutoNum type="arabicPeriod"/>
            </a:pPr>
            <a:r>
              <a:rPr lang="en-US" sz="2400" dirty="0" smtClean="0"/>
              <a:t>Limited ability to handle mixture of qualitative + quantitative data </a:t>
            </a:r>
          </a:p>
          <a:p>
            <a:pPr marL="571500" indent="-514350">
              <a:buFont typeface="+mj-lt"/>
              <a:buAutoNum type="arabicPeriod"/>
            </a:pPr>
            <a:r>
              <a:rPr lang="en-US" sz="2400" dirty="0" smtClean="0"/>
              <a:t>Unintuitive: What </a:t>
            </a:r>
            <a:r>
              <a:rPr lang="en-US" sz="2400" i="1" dirty="0" smtClean="0"/>
              <a:t>is</a:t>
            </a:r>
            <a:r>
              <a:rPr lang="en-US" sz="2400" dirty="0" smtClean="0"/>
              <a:t> a </a:t>
            </a:r>
            <a:r>
              <a:rPr lang="en-US" sz="2400" i="1" dirty="0" smtClean="0"/>
              <a:t>p</a:t>
            </a:r>
            <a:r>
              <a:rPr lang="en-US" sz="2400" dirty="0" smtClean="0"/>
              <a:t>-value, anyway? </a:t>
            </a:r>
          </a:p>
          <a:p>
            <a:pPr marL="914400" lvl="2" indent="0">
              <a:buNone/>
            </a:pPr>
            <a:endParaRPr lang="en-US" dirty="0"/>
          </a:p>
        </p:txBody>
      </p:sp>
      <p:sp>
        <p:nvSpPr>
          <p:cNvPr id="5" name="Rectangle 4"/>
          <p:cNvSpPr/>
          <p:nvPr/>
        </p:nvSpPr>
        <p:spPr>
          <a:xfrm>
            <a:off x="0" y="0"/>
            <a:ext cx="9144000" cy="615553"/>
          </a:xfrm>
          <a:prstGeom prst="rect">
            <a:avLst/>
          </a:prstGeom>
        </p:spPr>
        <p:txBody>
          <a:bodyPr wrap="square">
            <a:spAutoFit/>
          </a:bodyPr>
          <a:lstStyle/>
          <a:p>
            <a:pPr algn="ctr"/>
            <a:r>
              <a:rPr lang="en-US" sz="3400" b="1" dirty="0" smtClean="0"/>
              <a:t>Drawbacks </a:t>
            </a:r>
            <a:r>
              <a:rPr lang="en-US" sz="3400" b="1" dirty="0"/>
              <a:t>of classical statistics</a:t>
            </a:r>
          </a:p>
        </p:txBody>
      </p:sp>
    </p:spTree>
    <p:extLst>
      <p:ext uri="{BB962C8B-B14F-4D97-AF65-F5344CB8AC3E}">
        <p14:creationId xmlns:p14="http://schemas.microsoft.com/office/powerpoint/2010/main" val="2879077747"/>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1057164"/>
            <a:ext cx="9025773" cy="3625735"/>
          </a:xfrm>
        </p:spPr>
        <p:txBody>
          <a:bodyPr>
            <a:normAutofit lnSpcReduction="10000"/>
          </a:bodyPr>
          <a:lstStyle/>
          <a:p>
            <a:pPr marL="571500" indent="-514350">
              <a:buFont typeface="+mj-lt"/>
              <a:buAutoNum type="arabicPeriod"/>
            </a:pPr>
            <a:r>
              <a:rPr lang="en-US" sz="2400" dirty="0" smtClean="0"/>
              <a:t>Patterns in data can result from multiple, distinct factors that can’t be differentiated (e.g., confounding variables).</a:t>
            </a:r>
          </a:p>
          <a:p>
            <a:pPr marL="571500" indent="-514350">
              <a:buFont typeface="+mj-lt"/>
              <a:buAutoNum type="arabicPeriod"/>
            </a:pPr>
            <a:r>
              <a:rPr lang="en-US" sz="2400" dirty="0" smtClean="0"/>
              <a:t>Implied causality models </a:t>
            </a:r>
          </a:p>
          <a:p>
            <a:pPr marL="571500" indent="-514350">
              <a:buFont typeface="+mj-lt"/>
              <a:buAutoNum type="arabicPeriod"/>
            </a:pPr>
            <a:r>
              <a:rPr lang="en-US" sz="2400" dirty="0" smtClean="0"/>
              <a:t>Limited ability to handle mixture of qualitative + quantitative data </a:t>
            </a:r>
          </a:p>
          <a:p>
            <a:pPr marL="571500" indent="-514350">
              <a:buFont typeface="+mj-lt"/>
              <a:buAutoNum type="arabicPeriod"/>
            </a:pPr>
            <a:r>
              <a:rPr lang="en-US" sz="2400" dirty="0" smtClean="0"/>
              <a:t>Unintuitive: What </a:t>
            </a:r>
            <a:r>
              <a:rPr lang="en-US" sz="2400" i="1" dirty="0" smtClean="0"/>
              <a:t>is</a:t>
            </a:r>
            <a:r>
              <a:rPr lang="en-US" sz="2400" dirty="0" smtClean="0"/>
              <a:t> a </a:t>
            </a:r>
            <a:r>
              <a:rPr lang="en-US" sz="2400" i="1" dirty="0" smtClean="0"/>
              <a:t>p</a:t>
            </a:r>
            <a:r>
              <a:rPr lang="en-US" sz="2400" dirty="0" smtClean="0"/>
              <a:t>-value, anyway? </a:t>
            </a:r>
          </a:p>
          <a:p>
            <a:pPr marL="571500" indent="-514350">
              <a:buFont typeface="+mj-lt"/>
              <a:buAutoNum type="arabicPeriod"/>
            </a:pPr>
            <a:r>
              <a:rPr lang="en-US" sz="2400" dirty="0" smtClean="0"/>
              <a:t>Lack of transparency in some modern methods (e.g., machine learning, AI, etc.). </a:t>
            </a:r>
          </a:p>
          <a:p>
            <a:pPr lvl="1"/>
            <a:r>
              <a:rPr lang="en-US" sz="2400" dirty="0" smtClean="0">
                <a:solidFill>
                  <a:srgbClr val="0000FF"/>
                </a:solidFill>
              </a:rPr>
              <a:t>Interpretability &amp; replicability</a:t>
            </a:r>
          </a:p>
          <a:p>
            <a:pPr lvl="1"/>
            <a:r>
              <a:rPr lang="en-US" sz="2400" dirty="0" smtClean="0">
                <a:solidFill>
                  <a:srgbClr val="0000FF"/>
                </a:solidFill>
              </a:rPr>
              <a:t>Bias &amp; fairness</a:t>
            </a:r>
          </a:p>
          <a:p>
            <a:pPr marL="914400" lvl="2" indent="0">
              <a:buNone/>
            </a:pPr>
            <a:endParaRPr lang="en-US" dirty="0"/>
          </a:p>
        </p:txBody>
      </p:sp>
      <p:pic>
        <p:nvPicPr>
          <p:cNvPr id="4" name="Picture 3" descr="Screen Shot 2021-09-28 at 3.03.50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58841" y="4217541"/>
            <a:ext cx="4358100" cy="2413860"/>
          </a:xfrm>
          <a:prstGeom prst="rect">
            <a:avLst/>
          </a:prstGeom>
        </p:spPr>
      </p:pic>
      <p:sp>
        <p:nvSpPr>
          <p:cNvPr id="5" name="Rectangle 4"/>
          <p:cNvSpPr/>
          <p:nvPr/>
        </p:nvSpPr>
        <p:spPr>
          <a:xfrm>
            <a:off x="0" y="0"/>
            <a:ext cx="9144000" cy="615553"/>
          </a:xfrm>
          <a:prstGeom prst="rect">
            <a:avLst/>
          </a:prstGeom>
        </p:spPr>
        <p:txBody>
          <a:bodyPr wrap="square">
            <a:spAutoFit/>
          </a:bodyPr>
          <a:lstStyle/>
          <a:p>
            <a:pPr algn="ctr"/>
            <a:r>
              <a:rPr lang="en-US" sz="3400" b="1" dirty="0" smtClean="0"/>
              <a:t>Drawbacks </a:t>
            </a:r>
            <a:r>
              <a:rPr lang="en-US" sz="3400" b="1" dirty="0"/>
              <a:t>of classical statistics</a:t>
            </a:r>
          </a:p>
        </p:txBody>
      </p:sp>
    </p:spTree>
    <p:extLst>
      <p:ext uri="{BB962C8B-B14F-4D97-AF65-F5344CB8AC3E}">
        <p14:creationId xmlns:p14="http://schemas.microsoft.com/office/powerpoint/2010/main" val="936167597"/>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58478"/>
            <a:ext cx="9144000" cy="1143000"/>
          </a:xfrm>
        </p:spPr>
        <p:txBody>
          <a:bodyPr>
            <a:normAutofit/>
          </a:bodyPr>
          <a:lstStyle/>
          <a:p>
            <a:r>
              <a:rPr lang="en-US" sz="3400" b="1" dirty="0" smtClean="0"/>
              <a:t>Fantastical Paradoxes and How to Slay Them</a:t>
            </a:r>
            <a:endParaRPr lang="en-US" sz="3400" b="1"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2886847334"/>
              </p:ext>
            </p:extLst>
          </p:nvPr>
        </p:nvGraphicFramePr>
        <p:xfrm>
          <a:off x="457199" y="1417638"/>
          <a:ext cx="8485127" cy="2306320"/>
        </p:xfrm>
        <a:graphic>
          <a:graphicData uri="http://schemas.openxmlformats.org/drawingml/2006/table">
            <a:tbl>
              <a:tblPr firstRow="1" bandRow="1">
                <a:tableStyleId>{B301B821-A1FF-4177-AEE7-76D212191A09}</a:tableStyleId>
              </a:tblPr>
              <a:tblGrid>
                <a:gridCol w="1439847"/>
                <a:gridCol w="1079500"/>
                <a:gridCol w="1221072"/>
                <a:gridCol w="1105987"/>
                <a:gridCol w="1373102"/>
                <a:gridCol w="1029826"/>
                <a:gridCol w="1235793"/>
              </a:tblGrid>
              <a:tr h="370840">
                <a:tc>
                  <a:txBody>
                    <a:bodyPr/>
                    <a:lstStyle/>
                    <a:p>
                      <a:endParaRPr lang="en-US" dirty="0"/>
                    </a:p>
                  </a:txBody>
                  <a:tcPr>
                    <a:lnR w="28575" cap="flat" cmpd="sng" algn="ctr">
                      <a:solidFill>
                        <a:scrgbClr r="0" g="0" b="0"/>
                      </a:solidFill>
                      <a:prstDash val="solid"/>
                      <a:round/>
                      <a:headEnd type="none" w="med" len="med"/>
                      <a:tailEnd type="none" w="med" len="med"/>
                    </a:lnR>
                  </a:tcPr>
                </a:tc>
                <a:tc gridSpan="2">
                  <a:txBody>
                    <a:bodyPr/>
                    <a:lstStyle/>
                    <a:p>
                      <a:pPr algn="ctr"/>
                      <a:r>
                        <a:rPr lang="en-US" dirty="0" smtClean="0"/>
                        <a:t>Control (No Drug D)</a:t>
                      </a:r>
                      <a:endParaRPr lang="en-US" dirty="0"/>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tcPr>
                </a:tc>
                <a:tc hMerge="1">
                  <a:txBody>
                    <a:bodyPr/>
                    <a:lstStyle/>
                    <a:p>
                      <a:endParaRPr lang="en-US"/>
                    </a:p>
                  </a:txBody>
                  <a:tcPr/>
                </a:tc>
                <a:tc gridSpan="2">
                  <a:txBody>
                    <a:bodyPr/>
                    <a:lstStyle/>
                    <a:p>
                      <a:pPr algn="ctr"/>
                      <a:r>
                        <a:rPr lang="en-US" dirty="0" smtClean="0"/>
                        <a:t>Treatment (Drug D)</a:t>
                      </a:r>
                      <a:endParaRPr lang="en-US" dirty="0"/>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tcPr>
                </a:tc>
                <a:tc hMerge="1">
                  <a:txBody>
                    <a:bodyPr/>
                    <a:lstStyle/>
                    <a:p>
                      <a:endParaRPr lang="en-US"/>
                    </a:p>
                  </a:txBody>
                  <a:tcPr/>
                </a:tc>
                <a:tc gridSpan="2">
                  <a:txBody>
                    <a:bodyPr/>
                    <a:lstStyle/>
                    <a:p>
                      <a:endParaRPr lang="en-US" dirty="0"/>
                    </a:p>
                  </a:txBody>
                  <a:tcPr>
                    <a:lnL w="28575" cap="flat" cmpd="sng" algn="ctr">
                      <a:solidFill>
                        <a:scrgbClr r="0" g="0" b="0"/>
                      </a:solidFill>
                      <a:prstDash val="solid"/>
                      <a:round/>
                      <a:headEnd type="none" w="med" len="med"/>
                      <a:tailEnd type="none" w="med" len="med"/>
                    </a:lnL>
                  </a:tcPr>
                </a:tc>
                <a:tc hMerge="1">
                  <a:txBody>
                    <a:bodyPr/>
                    <a:lstStyle/>
                    <a:p>
                      <a:endParaRPr lang="en-US"/>
                    </a:p>
                  </a:txBody>
                  <a:tcPr/>
                </a:tc>
              </a:tr>
              <a:tr h="370840">
                <a:tc>
                  <a:txBody>
                    <a:bodyPr/>
                    <a:lstStyle/>
                    <a:p>
                      <a:endParaRPr lang="en-US" dirty="0"/>
                    </a:p>
                  </a:txBody>
                  <a:tcPr>
                    <a:lnR w="28575" cap="flat" cmpd="sng" algn="ctr">
                      <a:solidFill>
                        <a:scrgbClr r="0" g="0" b="0"/>
                      </a:solidFill>
                      <a:prstDash val="solid"/>
                      <a:round/>
                      <a:headEnd type="none" w="med" len="med"/>
                      <a:tailEnd type="none" w="med" len="med"/>
                    </a:lnR>
                  </a:tcPr>
                </a:tc>
                <a:tc>
                  <a:txBody>
                    <a:bodyPr/>
                    <a:lstStyle/>
                    <a:p>
                      <a:r>
                        <a:rPr lang="en-US" sz="1600" b="1" dirty="0" smtClean="0"/>
                        <a:t>Heart</a:t>
                      </a:r>
                      <a:r>
                        <a:rPr lang="en-US" sz="1600" b="1" baseline="0" dirty="0" smtClean="0"/>
                        <a:t> Attack</a:t>
                      </a:r>
                      <a:endParaRPr lang="en-US" sz="1600" b="1" dirty="0"/>
                    </a:p>
                  </a:txBody>
                  <a:tcPr>
                    <a:lnL w="28575" cap="flat" cmpd="sng" algn="ctr">
                      <a:solidFill>
                        <a:scrgbClr r="0" g="0" b="0"/>
                      </a:solidFill>
                      <a:prstDash val="solid"/>
                      <a:round/>
                      <a:headEnd type="none" w="med" len="med"/>
                      <a:tailEnd type="none" w="med" len="med"/>
                    </a:lnL>
                    <a:lnR w="19050" cap="flat" cmpd="sng" algn="ctr">
                      <a:solidFill>
                        <a:scrgbClr r="0" g="0" b="0"/>
                      </a:solidFill>
                      <a:prstDash val="sysDash"/>
                      <a:round/>
                      <a:headEnd type="none" w="med" len="med"/>
                      <a:tailEnd type="none" w="med" len="med"/>
                    </a:lnR>
                  </a:tcPr>
                </a:tc>
                <a:tc>
                  <a:txBody>
                    <a:bodyPr/>
                    <a:lstStyle/>
                    <a:p>
                      <a:r>
                        <a:rPr lang="en-US" sz="1600" b="1" dirty="0" smtClean="0"/>
                        <a:t>No Heart Attack</a:t>
                      </a:r>
                      <a:endParaRPr lang="en-US" sz="1600" b="1" dirty="0"/>
                    </a:p>
                  </a:txBody>
                  <a:tcPr>
                    <a:lnL w="19050" cap="flat" cmpd="sng" algn="ctr">
                      <a:solidFill>
                        <a:scrgbClr r="0" g="0" b="0"/>
                      </a:solidFill>
                      <a:prstDash val="sysDash"/>
                      <a:round/>
                      <a:headEnd type="none" w="med" len="med"/>
                      <a:tailEnd type="none" w="med" len="med"/>
                    </a:lnL>
                    <a:lnR w="28575" cap="flat" cmpd="sng" algn="ctr">
                      <a:solidFill>
                        <a:scrgbClr r="0" g="0" b="0"/>
                      </a:solidFill>
                      <a:prstDash val="solid"/>
                      <a:round/>
                      <a:headEnd type="none" w="med" len="med"/>
                      <a:tailEnd type="none" w="med" len="med"/>
                    </a:lnR>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600" b="1" dirty="0" smtClean="0"/>
                        <a:t>Heart</a:t>
                      </a:r>
                      <a:r>
                        <a:rPr lang="en-US" sz="1600" b="1" baseline="0" dirty="0" smtClean="0"/>
                        <a:t> Attack</a:t>
                      </a:r>
                      <a:endParaRPr lang="en-US" sz="1600" b="1" dirty="0" smtClean="0"/>
                    </a:p>
                    <a:p>
                      <a:endParaRPr lang="en-US" sz="1600" b="1" dirty="0"/>
                    </a:p>
                  </a:txBody>
                  <a:tcPr>
                    <a:lnL w="28575" cap="flat" cmpd="sng" algn="ctr">
                      <a:solidFill>
                        <a:scrgbClr r="0" g="0" b="0"/>
                      </a:solidFill>
                      <a:prstDash val="solid"/>
                      <a:round/>
                      <a:headEnd type="none" w="med" len="med"/>
                      <a:tailEnd type="none" w="med" len="med"/>
                    </a:lnL>
                    <a:lnR w="19050" cap="flat" cmpd="sng" algn="ctr">
                      <a:solidFill>
                        <a:scrgbClr r="0" g="0" b="0"/>
                      </a:solidFill>
                      <a:prstDash val="sysDash"/>
                      <a:round/>
                      <a:headEnd type="none" w="med" len="med"/>
                      <a:tailEnd type="none" w="med" len="med"/>
                    </a:lnR>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600" b="1" dirty="0" smtClean="0"/>
                        <a:t>No Heart Attack</a:t>
                      </a:r>
                    </a:p>
                    <a:p>
                      <a:endParaRPr lang="en-US" sz="1600" b="1" dirty="0"/>
                    </a:p>
                  </a:txBody>
                  <a:tcPr>
                    <a:lnL w="19050" cap="flat" cmpd="sng" algn="ctr">
                      <a:solidFill>
                        <a:scrgbClr r="0" g="0" b="0"/>
                      </a:solidFill>
                      <a:prstDash val="sysDash"/>
                      <a:round/>
                      <a:headEnd type="none" w="med" len="med"/>
                      <a:tailEnd type="none" w="med" len="med"/>
                    </a:lnL>
                    <a:lnR w="28575" cap="flat" cmpd="sng" algn="ctr">
                      <a:solidFill>
                        <a:scrgbClr r="0" g="0" b="0"/>
                      </a:solidFill>
                      <a:prstDash val="solid"/>
                      <a:round/>
                      <a:headEnd type="none" w="med" len="med"/>
                      <a:tailEnd type="none" w="med" len="med"/>
                    </a:lnR>
                  </a:tcPr>
                </a:tc>
                <a:tc>
                  <a:txBody>
                    <a:bodyPr/>
                    <a:lstStyle/>
                    <a:p>
                      <a:r>
                        <a:rPr lang="en-US" sz="1600" b="1" dirty="0" smtClean="0"/>
                        <a:t>Control</a:t>
                      </a:r>
                      <a:endParaRPr lang="en-US" sz="1600" b="1" dirty="0"/>
                    </a:p>
                  </a:txBody>
                  <a:tcPr>
                    <a:lnL w="28575" cap="flat" cmpd="sng" algn="ctr">
                      <a:solidFill>
                        <a:scrgbClr r="0" g="0" b="0"/>
                      </a:solidFill>
                      <a:prstDash val="solid"/>
                      <a:round/>
                      <a:headEnd type="none" w="med" len="med"/>
                      <a:tailEnd type="none" w="med" len="med"/>
                    </a:lnL>
                    <a:lnR w="19050" cap="flat" cmpd="sng" algn="ctr">
                      <a:solidFill>
                        <a:scrgbClr r="0" g="0" b="0"/>
                      </a:solidFill>
                      <a:prstDash val="sysDash"/>
                      <a:round/>
                      <a:headEnd type="none" w="med" len="med"/>
                      <a:tailEnd type="none" w="med" len="med"/>
                    </a:lnR>
                  </a:tcPr>
                </a:tc>
                <a:tc>
                  <a:txBody>
                    <a:bodyPr/>
                    <a:lstStyle/>
                    <a:p>
                      <a:r>
                        <a:rPr lang="en-US" sz="1600" b="1" dirty="0" smtClean="0"/>
                        <a:t>Treatment (D)</a:t>
                      </a:r>
                      <a:endParaRPr lang="en-US" sz="1600" b="1" dirty="0"/>
                    </a:p>
                  </a:txBody>
                  <a:tcPr>
                    <a:lnL w="19050" cap="flat" cmpd="sng" algn="ctr">
                      <a:solidFill>
                        <a:scrgbClr r="0" g="0" b="0"/>
                      </a:solidFill>
                      <a:prstDash val="sysDash"/>
                      <a:round/>
                      <a:headEnd type="none" w="med" len="med"/>
                      <a:tailEnd type="none" w="med" len="med"/>
                    </a:lnL>
                  </a:tcPr>
                </a:tc>
              </a:tr>
              <a:tr h="370840">
                <a:tc>
                  <a:txBody>
                    <a:bodyPr/>
                    <a:lstStyle/>
                    <a:p>
                      <a:pPr algn="ctr"/>
                      <a:r>
                        <a:rPr lang="en-US" b="1" dirty="0" smtClean="0"/>
                        <a:t>Female</a:t>
                      </a:r>
                      <a:endParaRPr lang="en-US" b="1" dirty="0"/>
                    </a:p>
                  </a:txBody>
                  <a:tcPr>
                    <a:lnR w="28575" cap="flat" cmpd="sng" algn="ctr">
                      <a:solidFill>
                        <a:scrgbClr r="0" g="0" b="0"/>
                      </a:solidFill>
                      <a:prstDash val="solid"/>
                      <a:round/>
                      <a:headEnd type="none" w="med" len="med"/>
                      <a:tailEnd type="none" w="med" len="med"/>
                    </a:lnR>
                  </a:tcPr>
                </a:tc>
                <a:tc>
                  <a:txBody>
                    <a:bodyPr/>
                    <a:lstStyle/>
                    <a:p>
                      <a:pPr algn="ctr"/>
                      <a:r>
                        <a:rPr lang="en-US" b="1" dirty="0" smtClean="0">
                          <a:solidFill>
                            <a:srgbClr val="0000FF"/>
                          </a:solidFill>
                        </a:rPr>
                        <a:t>1</a:t>
                      </a:r>
                      <a:endParaRPr lang="en-US" b="1" dirty="0">
                        <a:solidFill>
                          <a:srgbClr val="0000FF"/>
                        </a:solidFill>
                      </a:endParaRPr>
                    </a:p>
                  </a:txBody>
                  <a:tcPr>
                    <a:lnL w="28575" cap="flat" cmpd="sng" algn="ctr">
                      <a:solidFill>
                        <a:scrgbClr r="0" g="0" b="0"/>
                      </a:solidFill>
                      <a:prstDash val="solid"/>
                      <a:round/>
                      <a:headEnd type="none" w="med" len="med"/>
                      <a:tailEnd type="none" w="med" len="med"/>
                    </a:lnL>
                    <a:lnR w="19050" cap="flat" cmpd="sng" algn="ctr">
                      <a:solidFill>
                        <a:scrgbClr r="0" g="0" b="0"/>
                      </a:solidFill>
                      <a:prstDash val="sysDash"/>
                      <a:round/>
                      <a:headEnd type="none" w="med" len="med"/>
                      <a:tailEnd type="none" w="med" len="med"/>
                    </a:lnR>
                  </a:tcPr>
                </a:tc>
                <a:tc>
                  <a:txBody>
                    <a:bodyPr/>
                    <a:lstStyle/>
                    <a:p>
                      <a:pPr algn="ctr"/>
                      <a:r>
                        <a:rPr lang="en-US" b="1" dirty="0" smtClean="0">
                          <a:solidFill>
                            <a:srgbClr val="0000FF"/>
                          </a:solidFill>
                        </a:rPr>
                        <a:t>19</a:t>
                      </a:r>
                      <a:endParaRPr lang="en-US" b="1" dirty="0">
                        <a:solidFill>
                          <a:srgbClr val="0000FF"/>
                        </a:solidFill>
                      </a:endParaRPr>
                    </a:p>
                  </a:txBody>
                  <a:tcPr>
                    <a:lnL w="19050" cap="flat" cmpd="sng" algn="ctr">
                      <a:solidFill>
                        <a:scrgbClr r="0" g="0" b="0"/>
                      </a:solidFill>
                      <a:prstDash val="sysDash"/>
                      <a:round/>
                      <a:headEnd type="none" w="med" len="med"/>
                      <a:tailEnd type="none" w="med" len="med"/>
                    </a:lnL>
                    <a:lnR w="28575" cap="flat" cmpd="sng" algn="ctr">
                      <a:solidFill>
                        <a:scrgbClr r="0" g="0" b="0"/>
                      </a:solidFill>
                      <a:prstDash val="solid"/>
                      <a:round/>
                      <a:headEnd type="none" w="med" len="med"/>
                      <a:tailEnd type="none" w="med" len="med"/>
                    </a:lnR>
                  </a:tcPr>
                </a:tc>
                <a:tc>
                  <a:txBody>
                    <a:bodyPr/>
                    <a:lstStyle/>
                    <a:p>
                      <a:pPr algn="ctr"/>
                      <a:r>
                        <a:rPr lang="en-US" b="1" dirty="0" smtClean="0">
                          <a:solidFill>
                            <a:srgbClr val="0000FF"/>
                          </a:solidFill>
                        </a:rPr>
                        <a:t>3</a:t>
                      </a:r>
                      <a:endParaRPr lang="en-US" b="1" dirty="0">
                        <a:solidFill>
                          <a:srgbClr val="0000FF"/>
                        </a:solidFill>
                      </a:endParaRPr>
                    </a:p>
                  </a:txBody>
                  <a:tcPr>
                    <a:lnL w="28575" cap="flat" cmpd="sng" algn="ctr">
                      <a:solidFill>
                        <a:scrgbClr r="0" g="0" b="0"/>
                      </a:solidFill>
                      <a:prstDash val="solid"/>
                      <a:round/>
                      <a:headEnd type="none" w="med" len="med"/>
                      <a:tailEnd type="none" w="med" len="med"/>
                    </a:lnL>
                    <a:lnR w="19050" cap="flat" cmpd="sng" algn="ctr">
                      <a:solidFill>
                        <a:scrgbClr r="0" g="0" b="0"/>
                      </a:solidFill>
                      <a:prstDash val="sysDash"/>
                      <a:round/>
                      <a:headEnd type="none" w="med" len="med"/>
                      <a:tailEnd type="none" w="med" len="med"/>
                    </a:lnR>
                  </a:tcPr>
                </a:tc>
                <a:tc>
                  <a:txBody>
                    <a:bodyPr/>
                    <a:lstStyle/>
                    <a:p>
                      <a:pPr algn="ctr"/>
                      <a:r>
                        <a:rPr lang="en-US" b="1" dirty="0" smtClean="0">
                          <a:solidFill>
                            <a:srgbClr val="0000FF"/>
                          </a:solidFill>
                        </a:rPr>
                        <a:t>37</a:t>
                      </a:r>
                      <a:endParaRPr lang="en-US" b="1" dirty="0">
                        <a:solidFill>
                          <a:srgbClr val="0000FF"/>
                        </a:solidFill>
                      </a:endParaRPr>
                    </a:p>
                  </a:txBody>
                  <a:tcPr>
                    <a:lnL w="19050" cap="flat" cmpd="sng" algn="ctr">
                      <a:solidFill>
                        <a:scrgbClr r="0" g="0" b="0"/>
                      </a:solidFill>
                      <a:prstDash val="sysDash"/>
                      <a:round/>
                      <a:headEnd type="none" w="med" len="med"/>
                      <a:tailEnd type="none" w="med" len="med"/>
                    </a:lnL>
                    <a:lnR w="28575" cap="flat" cmpd="sng" algn="ctr">
                      <a:solidFill>
                        <a:scrgbClr r="0" g="0" b="0"/>
                      </a:solidFill>
                      <a:prstDash val="solid"/>
                      <a:round/>
                      <a:headEnd type="none" w="med" len="med"/>
                      <a:tailEnd type="none" w="med" len="med"/>
                    </a:lnR>
                  </a:tcPr>
                </a:tc>
                <a:tc>
                  <a:txBody>
                    <a:bodyPr/>
                    <a:lstStyle/>
                    <a:p>
                      <a:pPr algn="ctr"/>
                      <a:r>
                        <a:rPr lang="en-US" b="1" dirty="0" smtClean="0">
                          <a:solidFill>
                            <a:srgbClr val="0000FF"/>
                          </a:solidFill>
                        </a:rPr>
                        <a:t>5%</a:t>
                      </a:r>
                      <a:endParaRPr lang="en-US" b="1" dirty="0">
                        <a:solidFill>
                          <a:srgbClr val="0000FF"/>
                        </a:solidFill>
                      </a:endParaRPr>
                    </a:p>
                  </a:txBody>
                  <a:tcPr>
                    <a:lnL w="28575" cap="flat" cmpd="sng" algn="ctr">
                      <a:solidFill>
                        <a:scrgbClr r="0" g="0" b="0"/>
                      </a:solidFill>
                      <a:prstDash val="solid"/>
                      <a:round/>
                      <a:headEnd type="none" w="med" len="med"/>
                      <a:tailEnd type="none" w="med" len="med"/>
                    </a:lnL>
                    <a:lnR w="19050" cap="flat" cmpd="sng" algn="ctr">
                      <a:solidFill>
                        <a:scrgbClr r="0" g="0" b="0"/>
                      </a:solidFill>
                      <a:prstDash val="sysDash"/>
                      <a:round/>
                      <a:headEnd type="none" w="med" len="med"/>
                      <a:tailEnd type="none" w="med" len="med"/>
                    </a:lnR>
                  </a:tcPr>
                </a:tc>
                <a:tc>
                  <a:txBody>
                    <a:bodyPr/>
                    <a:lstStyle/>
                    <a:p>
                      <a:pPr algn="ctr"/>
                      <a:r>
                        <a:rPr lang="en-US" b="1" dirty="0" smtClean="0">
                          <a:solidFill>
                            <a:srgbClr val="0000FF"/>
                          </a:solidFill>
                        </a:rPr>
                        <a:t>7.5%</a:t>
                      </a:r>
                      <a:endParaRPr lang="en-US" b="1" dirty="0">
                        <a:solidFill>
                          <a:srgbClr val="0000FF"/>
                        </a:solidFill>
                      </a:endParaRPr>
                    </a:p>
                  </a:txBody>
                  <a:tcPr>
                    <a:lnL w="19050" cap="flat" cmpd="sng" algn="ctr">
                      <a:solidFill>
                        <a:scrgbClr r="0" g="0" b="0"/>
                      </a:solidFill>
                      <a:prstDash val="sysDash"/>
                      <a:round/>
                      <a:headEnd type="none" w="med" len="med"/>
                      <a:tailEnd type="none" w="med" len="med"/>
                    </a:lnL>
                  </a:tcPr>
                </a:tc>
              </a:tr>
              <a:tr h="370840">
                <a:tc>
                  <a:txBody>
                    <a:bodyPr/>
                    <a:lstStyle/>
                    <a:p>
                      <a:pPr algn="ctr"/>
                      <a:r>
                        <a:rPr lang="en-US" b="1" dirty="0" smtClean="0"/>
                        <a:t>Male</a:t>
                      </a:r>
                      <a:endParaRPr lang="en-US" b="1" dirty="0"/>
                    </a:p>
                  </a:txBody>
                  <a:tcPr>
                    <a:lnR w="28575" cap="flat" cmpd="sng" algn="ctr">
                      <a:solidFill>
                        <a:scrgbClr r="0" g="0" b="0"/>
                      </a:solidFill>
                      <a:prstDash val="solid"/>
                      <a:round/>
                      <a:headEnd type="none" w="med" len="med"/>
                      <a:tailEnd type="none" w="med" len="med"/>
                    </a:lnR>
                  </a:tcPr>
                </a:tc>
                <a:tc>
                  <a:txBody>
                    <a:bodyPr/>
                    <a:lstStyle/>
                    <a:p>
                      <a:pPr algn="ctr"/>
                      <a:r>
                        <a:rPr lang="en-US" b="1" dirty="0" smtClean="0">
                          <a:solidFill>
                            <a:srgbClr val="0000FF"/>
                          </a:solidFill>
                        </a:rPr>
                        <a:t>12</a:t>
                      </a:r>
                      <a:endParaRPr lang="en-US" b="1" dirty="0">
                        <a:solidFill>
                          <a:srgbClr val="0000FF"/>
                        </a:solidFill>
                      </a:endParaRPr>
                    </a:p>
                  </a:txBody>
                  <a:tcPr>
                    <a:lnL w="28575" cap="flat" cmpd="sng" algn="ctr">
                      <a:solidFill>
                        <a:scrgbClr r="0" g="0" b="0"/>
                      </a:solidFill>
                      <a:prstDash val="solid"/>
                      <a:round/>
                      <a:headEnd type="none" w="med" len="med"/>
                      <a:tailEnd type="none" w="med" len="med"/>
                    </a:lnL>
                    <a:lnR w="19050" cap="flat" cmpd="sng" algn="ctr">
                      <a:solidFill>
                        <a:scrgbClr r="0" g="0" b="0"/>
                      </a:solidFill>
                      <a:prstDash val="sysDash"/>
                      <a:round/>
                      <a:headEnd type="none" w="med" len="med"/>
                      <a:tailEnd type="none" w="med" len="med"/>
                    </a:lnR>
                  </a:tcPr>
                </a:tc>
                <a:tc>
                  <a:txBody>
                    <a:bodyPr/>
                    <a:lstStyle/>
                    <a:p>
                      <a:pPr algn="ctr"/>
                      <a:r>
                        <a:rPr lang="en-US" b="1" dirty="0" smtClean="0">
                          <a:solidFill>
                            <a:srgbClr val="0000FF"/>
                          </a:solidFill>
                        </a:rPr>
                        <a:t>28</a:t>
                      </a:r>
                      <a:endParaRPr lang="en-US" b="1" dirty="0">
                        <a:solidFill>
                          <a:srgbClr val="0000FF"/>
                        </a:solidFill>
                      </a:endParaRPr>
                    </a:p>
                  </a:txBody>
                  <a:tcPr>
                    <a:lnL w="19050" cap="flat" cmpd="sng" algn="ctr">
                      <a:solidFill>
                        <a:scrgbClr r="0" g="0" b="0"/>
                      </a:solidFill>
                      <a:prstDash val="sysDash"/>
                      <a:round/>
                      <a:headEnd type="none" w="med" len="med"/>
                      <a:tailEnd type="none" w="med" len="med"/>
                    </a:lnL>
                    <a:lnR w="28575" cap="flat" cmpd="sng" algn="ctr">
                      <a:solidFill>
                        <a:scrgbClr r="0" g="0" b="0"/>
                      </a:solidFill>
                      <a:prstDash val="solid"/>
                      <a:round/>
                      <a:headEnd type="none" w="med" len="med"/>
                      <a:tailEnd type="none" w="med" len="med"/>
                    </a:lnR>
                  </a:tcPr>
                </a:tc>
                <a:tc>
                  <a:txBody>
                    <a:bodyPr/>
                    <a:lstStyle/>
                    <a:p>
                      <a:pPr algn="ctr"/>
                      <a:r>
                        <a:rPr lang="en-US" b="1" dirty="0" smtClean="0">
                          <a:solidFill>
                            <a:srgbClr val="0000FF"/>
                          </a:solidFill>
                        </a:rPr>
                        <a:t>8</a:t>
                      </a:r>
                      <a:endParaRPr lang="en-US" b="1" dirty="0">
                        <a:solidFill>
                          <a:srgbClr val="0000FF"/>
                        </a:solidFill>
                      </a:endParaRPr>
                    </a:p>
                  </a:txBody>
                  <a:tcPr>
                    <a:lnL w="28575" cap="flat" cmpd="sng" algn="ctr">
                      <a:solidFill>
                        <a:scrgbClr r="0" g="0" b="0"/>
                      </a:solidFill>
                      <a:prstDash val="solid"/>
                      <a:round/>
                      <a:headEnd type="none" w="med" len="med"/>
                      <a:tailEnd type="none" w="med" len="med"/>
                    </a:lnL>
                    <a:lnR w="19050" cap="flat" cmpd="sng" algn="ctr">
                      <a:solidFill>
                        <a:scrgbClr r="0" g="0" b="0"/>
                      </a:solidFill>
                      <a:prstDash val="sysDash"/>
                      <a:round/>
                      <a:headEnd type="none" w="med" len="med"/>
                      <a:tailEnd type="none" w="med" len="med"/>
                    </a:lnR>
                  </a:tcPr>
                </a:tc>
                <a:tc>
                  <a:txBody>
                    <a:bodyPr/>
                    <a:lstStyle/>
                    <a:p>
                      <a:pPr algn="ctr"/>
                      <a:r>
                        <a:rPr lang="en-US" b="1" dirty="0" smtClean="0">
                          <a:solidFill>
                            <a:srgbClr val="0000FF"/>
                          </a:solidFill>
                        </a:rPr>
                        <a:t>12</a:t>
                      </a:r>
                      <a:endParaRPr lang="en-US" b="1" dirty="0">
                        <a:solidFill>
                          <a:srgbClr val="0000FF"/>
                        </a:solidFill>
                      </a:endParaRPr>
                    </a:p>
                  </a:txBody>
                  <a:tcPr>
                    <a:lnL w="19050" cap="flat" cmpd="sng" algn="ctr">
                      <a:solidFill>
                        <a:scrgbClr r="0" g="0" b="0"/>
                      </a:solidFill>
                      <a:prstDash val="sysDash"/>
                      <a:round/>
                      <a:headEnd type="none" w="med" len="med"/>
                      <a:tailEnd type="none" w="med" len="med"/>
                    </a:lnL>
                    <a:lnR w="28575" cap="flat" cmpd="sng" algn="ctr">
                      <a:solidFill>
                        <a:scrgbClr r="0" g="0" b="0"/>
                      </a:solidFill>
                      <a:prstDash val="solid"/>
                      <a:round/>
                      <a:headEnd type="none" w="med" len="med"/>
                      <a:tailEnd type="none" w="med" len="med"/>
                    </a:lnR>
                  </a:tcPr>
                </a:tc>
                <a:tc>
                  <a:txBody>
                    <a:bodyPr/>
                    <a:lstStyle/>
                    <a:p>
                      <a:pPr algn="ctr"/>
                      <a:r>
                        <a:rPr lang="en-US" b="1" dirty="0" smtClean="0">
                          <a:solidFill>
                            <a:srgbClr val="0000FF"/>
                          </a:solidFill>
                        </a:rPr>
                        <a:t>30%</a:t>
                      </a:r>
                      <a:endParaRPr lang="en-US" b="1" dirty="0">
                        <a:solidFill>
                          <a:srgbClr val="0000FF"/>
                        </a:solidFill>
                      </a:endParaRPr>
                    </a:p>
                  </a:txBody>
                  <a:tcPr>
                    <a:lnL w="28575" cap="flat" cmpd="sng" algn="ctr">
                      <a:solidFill>
                        <a:scrgbClr r="0" g="0" b="0"/>
                      </a:solidFill>
                      <a:prstDash val="solid"/>
                      <a:round/>
                      <a:headEnd type="none" w="med" len="med"/>
                      <a:tailEnd type="none" w="med" len="med"/>
                    </a:lnL>
                    <a:lnR w="19050" cap="flat" cmpd="sng" algn="ctr">
                      <a:solidFill>
                        <a:scrgbClr r="0" g="0" b="0"/>
                      </a:solidFill>
                      <a:prstDash val="sysDash"/>
                      <a:round/>
                      <a:headEnd type="none" w="med" len="med"/>
                      <a:tailEnd type="none" w="med" len="med"/>
                    </a:lnR>
                  </a:tcPr>
                </a:tc>
                <a:tc>
                  <a:txBody>
                    <a:bodyPr/>
                    <a:lstStyle/>
                    <a:p>
                      <a:pPr algn="ctr"/>
                      <a:r>
                        <a:rPr lang="en-US" b="1" dirty="0" smtClean="0">
                          <a:solidFill>
                            <a:srgbClr val="0000FF"/>
                          </a:solidFill>
                        </a:rPr>
                        <a:t>40%</a:t>
                      </a:r>
                      <a:endParaRPr lang="en-US" b="1" dirty="0">
                        <a:solidFill>
                          <a:srgbClr val="0000FF"/>
                        </a:solidFill>
                      </a:endParaRPr>
                    </a:p>
                  </a:txBody>
                  <a:tcPr>
                    <a:lnL w="19050" cap="flat" cmpd="sng" algn="ctr">
                      <a:solidFill>
                        <a:scrgbClr r="0" g="0" b="0"/>
                      </a:solidFill>
                      <a:prstDash val="sysDash"/>
                      <a:round/>
                      <a:headEnd type="none" w="med" len="med"/>
                      <a:tailEnd type="none" w="med" len="med"/>
                    </a:lnL>
                  </a:tcPr>
                </a:tc>
              </a:tr>
              <a:tr h="370840">
                <a:tc>
                  <a:txBody>
                    <a:bodyPr/>
                    <a:lstStyle/>
                    <a:p>
                      <a:pPr algn="ctr"/>
                      <a:r>
                        <a:rPr lang="en-US" b="1" dirty="0" smtClean="0"/>
                        <a:t>Total</a:t>
                      </a:r>
                      <a:endParaRPr lang="en-US" b="1" dirty="0"/>
                    </a:p>
                  </a:txBody>
                  <a:tcPr>
                    <a:lnR w="28575" cap="flat" cmpd="sng" algn="ctr">
                      <a:solidFill>
                        <a:scrgbClr r="0" g="0" b="0"/>
                      </a:solidFill>
                      <a:prstDash val="solid"/>
                      <a:round/>
                      <a:headEnd type="none" w="med" len="med"/>
                      <a:tailEnd type="none" w="med" len="med"/>
                    </a:lnR>
                  </a:tcPr>
                </a:tc>
                <a:tc>
                  <a:txBody>
                    <a:bodyPr/>
                    <a:lstStyle/>
                    <a:p>
                      <a:pPr algn="ctr"/>
                      <a:r>
                        <a:rPr lang="en-US" b="1" dirty="0" smtClean="0"/>
                        <a:t>13</a:t>
                      </a:r>
                      <a:endParaRPr lang="en-US" b="1" dirty="0"/>
                    </a:p>
                  </a:txBody>
                  <a:tcPr>
                    <a:lnL w="28575" cap="flat" cmpd="sng" algn="ctr">
                      <a:solidFill>
                        <a:scrgbClr r="0" g="0" b="0"/>
                      </a:solidFill>
                      <a:prstDash val="solid"/>
                      <a:round/>
                      <a:headEnd type="none" w="med" len="med"/>
                      <a:tailEnd type="none" w="med" len="med"/>
                    </a:lnL>
                    <a:lnR w="19050" cap="flat" cmpd="sng" algn="ctr">
                      <a:solidFill>
                        <a:scrgbClr r="0" g="0" b="0"/>
                      </a:solidFill>
                      <a:prstDash val="sysDash"/>
                      <a:round/>
                      <a:headEnd type="none" w="med" len="med"/>
                      <a:tailEnd type="none" w="med" len="med"/>
                    </a:lnR>
                  </a:tcPr>
                </a:tc>
                <a:tc>
                  <a:txBody>
                    <a:bodyPr/>
                    <a:lstStyle/>
                    <a:p>
                      <a:pPr algn="ctr"/>
                      <a:r>
                        <a:rPr lang="en-US" b="1" dirty="0" smtClean="0"/>
                        <a:t>47</a:t>
                      </a:r>
                      <a:endParaRPr lang="en-US" b="1" dirty="0"/>
                    </a:p>
                  </a:txBody>
                  <a:tcPr>
                    <a:lnL w="19050" cap="flat" cmpd="sng" algn="ctr">
                      <a:solidFill>
                        <a:scrgbClr r="0" g="0" b="0"/>
                      </a:solidFill>
                      <a:prstDash val="sysDash"/>
                      <a:round/>
                      <a:headEnd type="none" w="med" len="med"/>
                      <a:tailEnd type="none" w="med" len="med"/>
                    </a:lnL>
                    <a:lnR w="28575" cap="flat" cmpd="sng" algn="ctr">
                      <a:solidFill>
                        <a:scrgbClr r="0" g="0" b="0"/>
                      </a:solidFill>
                      <a:prstDash val="solid"/>
                      <a:round/>
                      <a:headEnd type="none" w="med" len="med"/>
                      <a:tailEnd type="none" w="med" len="med"/>
                    </a:lnR>
                  </a:tcPr>
                </a:tc>
                <a:tc>
                  <a:txBody>
                    <a:bodyPr/>
                    <a:lstStyle/>
                    <a:p>
                      <a:pPr algn="ctr"/>
                      <a:r>
                        <a:rPr lang="en-US" b="1" dirty="0" smtClean="0"/>
                        <a:t>11</a:t>
                      </a:r>
                      <a:endParaRPr lang="en-US" b="1" dirty="0"/>
                    </a:p>
                  </a:txBody>
                  <a:tcPr>
                    <a:lnL w="28575" cap="flat" cmpd="sng" algn="ctr">
                      <a:solidFill>
                        <a:scrgbClr r="0" g="0" b="0"/>
                      </a:solidFill>
                      <a:prstDash val="solid"/>
                      <a:round/>
                      <a:headEnd type="none" w="med" len="med"/>
                      <a:tailEnd type="none" w="med" len="med"/>
                    </a:lnL>
                    <a:lnR w="19050" cap="flat" cmpd="sng" algn="ctr">
                      <a:solidFill>
                        <a:scrgbClr r="0" g="0" b="0"/>
                      </a:solidFill>
                      <a:prstDash val="sysDash"/>
                      <a:round/>
                      <a:headEnd type="none" w="med" len="med"/>
                      <a:tailEnd type="none" w="med" len="med"/>
                    </a:lnR>
                  </a:tcPr>
                </a:tc>
                <a:tc>
                  <a:txBody>
                    <a:bodyPr/>
                    <a:lstStyle/>
                    <a:p>
                      <a:pPr algn="ctr"/>
                      <a:r>
                        <a:rPr lang="en-US" b="1" dirty="0" smtClean="0"/>
                        <a:t>49</a:t>
                      </a:r>
                      <a:endParaRPr lang="en-US" b="1" dirty="0"/>
                    </a:p>
                  </a:txBody>
                  <a:tcPr>
                    <a:lnL w="19050" cap="flat" cmpd="sng" algn="ctr">
                      <a:solidFill>
                        <a:scrgbClr r="0" g="0" b="0"/>
                      </a:solidFill>
                      <a:prstDash val="sysDash"/>
                      <a:round/>
                      <a:headEnd type="none" w="med" len="med"/>
                      <a:tailEnd type="none" w="med" len="med"/>
                    </a:lnL>
                    <a:lnR w="28575" cap="flat" cmpd="sng" algn="ctr">
                      <a:solidFill>
                        <a:scrgbClr r="0" g="0" b="0"/>
                      </a:solidFill>
                      <a:prstDash val="solid"/>
                      <a:round/>
                      <a:headEnd type="none" w="med" len="med"/>
                      <a:tailEnd type="none" w="med" len="med"/>
                    </a:lnR>
                  </a:tcPr>
                </a:tc>
                <a:tc>
                  <a:txBody>
                    <a:bodyPr/>
                    <a:lstStyle/>
                    <a:p>
                      <a:pPr algn="ctr"/>
                      <a:r>
                        <a:rPr lang="en-US" b="1" dirty="0" smtClean="0"/>
                        <a:t>22%</a:t>
                      </a:r>
                      <a:endParaRPr lang="en-US" b="1" dirty="0"/>
                    </a:p>
                  </a:txBody>
                  <a:tcPr>
                    <a:lnL w="28575" cap="flat" cmpd="sng" algn="ctr">
                      <a:solidFill>
                        <a:scrgbClr r="0" g="0" b="0"/>
                      </a:solidFill>
                      <a:prstDash val="solid"/>
                      <a:round/>
                      <a:headEnd type="none" w="med" len="med"/>
                      <a:tailEnd type="none" w="med" len="med"/>
                    </a:lnL>
                    <a:lnR w="19050" cap="flat" cmpd="sng" algn="ctr">
                      <a:solidFill>
                        <a:scrgbClr r="0" g="0" b="0"/>
                      </a:solidFill>
                      <a:prstDash val="sysDash"/>
                      <a:round/>
                      <a:headEnd type="none" w="med" len="med"/>
                      <a:tailEnd type="none" w="med" len="med"/>
                    </a:lnR>
                  </a:tcPr>
                </a:tc>
                <a:tc>
                  <a:txBody>
                    <a:bodyPr/>
                    <a:lstStyle/>
                    <a:p>
                      <a:pPr algn="ctr"/>
                      <a:r>
                        <a:rPr lang="en-US" b="1" dirty="0" smtClean="0"/>
                        <a:t>18%</a:t>
                      </a:r>
                      <a:endParaRPr lang="en-US" b="1" dirty="0"/>
                    </a:p>
                  </a:txBody>
                  <a:tcPr>
                    <a:lnL w="19050" cap="flat" cmpd="sng" algn="ctr">
                      <a:solidFill>
                        <a:scrgbClr r="0" g="0" b="0"/>
                      </a:solidFill>
                      <a:prstDash val="sysDash"/>
                      <a:round/>
                      <a:headEnd type="none" w="med" len="med"/>
                      <a:tailEnd type="none" w="med" len="med"/>
                    </a:lnL>
                  </a:tcPr>
                </a:tc>
              </a:tr>
            </a:tbl>
          </a:graphicData>
        </a:graphic>
      </p:graphicFrame>
      <p:sp>
        <p:nvSpPr>
          <p:cNvPr id="7" name="TextBox 6"/>
          <p:cNvSpPr txBox="1"/>
          <p:nvPr/>
        </p:nvSpPr>
        <p:spPr>
          <a:xfrm>
            <a:off x="457199" y="4040595"/>
            <a:ext cx="8485127" cy="2308324"/>
          </a:xfrm>
          <a:prstGeom prst="rect">
            <a:avLst/>
          </a:prstGeom>
          <a:noFill/>
        </p:spPr>
        <p:txBody>
          <a:bodyPr wrap="square" rtlCol="0">
            <a:spAutoFit/>
          </a:bodyPr>
          <a:lstStyle/>
          <a:p>
            <a:pPr algn="ctr"/>
            <a:r>
              <a:rPr lang="en-US" sz="2400" b="1" dirty="0" smtClean="0"/>
              <a:t>Did Drug D decrease the percentage of heart attacks?</a:t>
            </a:r>
            <a:endParaRPr lang="en-US" sz="2400" dirty="0" smtClean="0"/>
          </a:p>
          <a:p>
            <a:r>
              <a:rPr lang="en-US" sz="2400" dirty="0" smtClean="0"/>
              <a:t>These three statements are all true according to the above data:</a:t>
            </a:r>
          </a:p>
          <a:p>
            <a:endParaRPr lang="en-US" sz="2400" dirty="0" smtClean="0"/>
          </a:p>
          <a:p>
            <a:pPr marL="457200" indent="-457200">
              <a:buAutoNum type="arabicPeriod"/>
            </a:pPr>
            <a:r>
              <a:rPr lang="en-US" sz="2400" dirty="0" smtClean="0"/>
              <a:t>Drug D increases Prob(HA) in females </a:t>
            </a:r>
          </a:p>
          <a:p>
            <a:pPr marL="457200" indent="-457200">
              <a:buAutoNum type="arabicPeriod"/>
            </a:pPr>
            <a:r>
              <a:rPr lang="en-US" sz="2400" dirty="0" smtClean="0"/>
              <a:t>Drug D increases Prob(HA) in males</a:t>
            </a:r>
            <a:endParaRPr lang="en-US" sz="2400" dirty="0"/>
          </a:p>
          <a:p>
            <a:pPr marL="457200" indent="-457200">
              <a:buAutoNum type="arabicPeriod"/>
            </a:pPr>
            <a:r>
              <a:rPr lang="en-US" sz="2400" dirty="0" smtClean="0"/>
              <a:t>Drug D decreases Prob(HA) in entire population </a:t>
            </a:r>
          </a:p>
        </p:txBody>
      </p:sp>
      <p:pic>
        <p:nvPicPr>
          <p:cNvPr id="3" name="Picture 2" descr="Screen Shot 2023-08-10 at 2.33.1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14461" y="4905258"/>
            <a:ext cx="1327865" cy="1952742"/>
          </a:xfrm>
          <a:prstGeom prst="rect">
            <a:avLst/>
          </a:prstGeom>
        </p:spPr>
      </p:pic>
    </p:spTree>
    <p:extLst>
      <p:ext uri="{BB962C8B-B14F-4D97-AF65-F5344CB8AC3E}">
        <p14:creationId xmlns:p14="http://schemas.microsoft.com/office/powerpoint/2010/main" val="2430681358"/>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85868"/>
            <a:ext cx="9144000" cy="1143000"/>
          </a:xfrm>
        </p:spPr>
        <p:txBody>
          <a:bodyPr>
            <a:normAutofit/>
          </a:bodyPr>
          <a:lstStyle/>
          <a:p>
            <a:r>
              <a:rPr lang="en-US" sz="3400" b="1" dirty="0" smtClean="0"/>
              <a:t>Case 1: Confounders</a:t>
            </a:r>
            <a:endParaRPr lang="en-US" sz="3400" b="1"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1762597417"/>
              </p:ext>
            </p:extLst>
          </p:nvPr>
        </p:nvGraphicFramePr>
        <p:xfrm>
          <a:off x="216908" y="1228868"/>
          <a:ext cx="3765087" cy="1688909"/>
        </p:xfrm>
        <a:graphic>
          <a:graphicData uri="http://schemas.openxmlformats.org/drawingml/2006/table">
            <a:tbl>
              <a:tblPr firstRow="1" bandRow="1">
                <a:tableStyleId>{B301B821-A1FF-4177-AEE7-76D212191A09}</a:tableStyleId>
              </a:tblPr>
              <a:tblGrid>
                <a:gridCol w="638899"/>
                <a:gridCol w="479004"/>
                <a:gridCol w="541823"/>
                <a:gridCol w="490758"/>
                <a:gridCol w="609284"/>
                <a:gridCol w="456963"/>
                <a:gridCol w="548356"/>
              </a:tblGrid>
              <a:tr h="358997">
                <a:tc>
                  <a:txBody>
                    <a:bodyPr/>
                    <a:lstStyle/>
                    <a:p>
                      <a:endParaRPr lang="en-US" dirty="0"/>
                    </a:p>
                  </a:txBody>
                  <a:tcPr>
                    <a:lnR w="28575" cap="flat" cmpd="sng" algn="ctr">
                      <a:solidFill>
                        <a:scrgbClr r="0" g="0" b="0"/>
                      </a:solidFill>
                      <a:prstDash val="solid"/>
                      <a:round/>
                      <a:headEnd type="none" w="med" len="med"/>
                      <a:tailEnd type="none" w="med" len="med"/>
                    </a:lnR>
                  </a:tcPr>
                </a:tc>
                <a:tc gridSpan="2">
                  <a:txBody>
                    <a:bodyPr/>
                    <a:lstStyle/>
                    <a:p>
                      <a:pPr algn="ctr"/>
                      <a:r>
                        <a:rPr lang="en-US" sz="1200" dirty="0" smtClean="0"/>
                        <a:t>Control (No Drug D)</a:t>
                      </a:r>
                      <a:endParaRPr lang="en-US" sz="1200" dirty="0"/>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tcPr>
                </a:tc>
                <a:tc hMerge="1">
                  <a:txBody>
                    <a:bodyPr/>
                    <a:lstStyle/>
                    <a:p>
                      <a:endParaRPr lang="en-US"/>
                    </a:p>
                  </a:txBody>
                  <a:tcPr/>
                </a:tc>
                <a:tc gridSpan="2">
                  <a:txBody>
                    <a:bodyPr/>
                    <a:lstStyle/>
                    <a:p>
                      <a:pPr algn="ctr"/>
                      <a:r>
                        <a:rPr lang="en-US" sz="1200" dirty="0" smtClean="0"/>
                        <a:t>Treatment (Drug D)</a:t>
                      </a:r>
                      <a:endParaRPr lang="en-US" sz="1200" dirty="0"/>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tcPr>
                </a:tc>
                <a:tc hMerge="1">
                  <a:txBody>
                    <a:bodyPr/>
                    <a:lstStyle/>
                    <a:p>
                      <a:endParaRPr lang="en-US"/>
                    </a:p>
                  </a:txBody>
                  <a:tcPr/>
                </a:tc>
                <a:tc gridSpan="2">
                  <a:txBody>
                    <a:bodyPr/>
                    <a:lstStyle/>
                    <a:p>
                      <a:endParaRPr lang="en-US" dirty="0"/>
                    </a:p>
                  </a:txBody>
                  <a:tcPr>
                    <a:lnL w="28575" cap="flat" cmpd="sng" algn="ctr">
                      <a:solidFill>
                        <a:scrgbClr r="0" g="0" b="0"/>
                      </a:solidFill>
                      <a:prstDash val="solid"/>
                      <a:round/>
                      <a:headEnd type="none" w="med" len="med"/>
                      <a:tailEnd type="none" w="med" len="med"/>
                    </a:lnL>
                  </a:tcPr>
                </a:tc>
                <a:tc hMerge="1">
                  <a:txBody>
                    <a:bodyPr/>
                    <a:lstStyle/>
                    <a:p>
                      <a:endParaRPr lang="en-US"/>
                    </a:p>
                  </a:txBody>
                  <a:tcPr/>
                </a:tc>
              </a:tr>
              <a:tr h="408749">
                <a:tc>
                  <a:txBody>
                    <a:bodyPr/>
                    <a:lstStyle/>
                    <a:p>
                      <a:endParaRPr lang="en-US" dirty="0"/>
                    </a:p>
                  </a:txBody>
                  <a:tcPr>
                    <a:lnR w="28575" cap="flat" cmpd="sng" algn="ctr">
                      <a:solidFill>
                        <a:scrgbClr r="0" g="0" b="0"/>
                      </a:solidFill>
                      <a:prstDash val="solid"/>
                      <a:round/>
                      <a:headEnd type="none" w="med" len="med"/>
                      <a:tailEnd type="none" w="med" len="med"/>
                    </a:lnR>
                  </a:tcPr>
                </a:tc>
                <a:tc>
                  <a:txBody>
                    <a:bodyPr/>
                    <a:lstStyle/>
                    <a:p>
                      <a:r>
                        <a:rPr lang="en-US" sz="1000" b="1" dirty="0" smtClean="0"/>
                        <a:t>HA</a:t>
                      </a:r>
                      <a:endParaRPr lang="en-US" sz="1000" b="1" dirty="0"/>
                    </a:p>
                  </a:txBody>
                  <a:tcPr>
                    <a:lnL w="28575" cap="flat" cmpd="sng" algn="ctr">
                      <a:solidFill>
                        <a:scrgbClr r="0" g="0" b="0"/>
                      </a:solidFill>
                      <a:prstDash val="solid"/>
                      <a:round/>
                      <a:headEnd type="none" w="med" len="med"/>
                      <a:tailEnd type="none" w="med" len="med"/>
                    </a:lnL>
                    <a:lnR w="19050" cap="flat" cmpd="sng" algn="ctr">
                      <a:solidFill>
                        <a:scrgbClr r="0" g="0" b="0"/>
                      </a:solidFill>
                      <a:prstDash val="sysDash"/>
                      <a:round/>
                      <a:headEnd type="none" w="med" len="med"/>
                      <a:tailEnd type="none" w="med" len="med"/>
                    </a:lnR>
                  </a:tcPr>
                </a:tc>
                <a:tc>
                  <a:txBody>
                    <a:bodyPr/>
                    <a:lstStyle/>
                    <a:p>
                      <a:r>
                        <a:rPr lang="en-US" sz="1000" b="1" dirty="0" smtClean="0"/>
                        <a:t>No HA</a:t>
                      </a:r>
                      <a:endParaRPr lang="en-US" sz="1000" b="1" dirty="0"/>
                    </a:p>
                  </a:txBody>
                  <a:tcPr>
                    <a:lnL w="19050" cap="flat" cmpd="sng" algn="ctr">
                      <a:solidFill>
                        <a:scrgbClr r="0" g="0" b="0"/>
                      </a:solidFill>
                      <a:prstDash val="sysDash"/>
                      <a:round/>
                      <a:headEnd type="none" w="med" len="med"/>
                      <a:tailEnd type="none" w="med" len="med"/>
                    </a:lnL>
                    <a:lnR w="28575" cap="flat" cmpd="sng" algn="ctr">
                      <a:solidFill>
                        <a:scrgbClr r="0" g="0" b="0"/>
                      </a:solidFill>
                      <a:prstDash val="solid"/>
                      <a:round/>
                      <a:headEnd type="none" w="med" len="med"/>
                      <a:tailEnd type="none" w="med" len="med"/>
                    </a:lnR>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000" b="1" dirty="0" smtClean="0"/>
                        <a:t>HA</a:t>
                      </a:r>
                    </a:p>
                    <a:p>
                      <a:endParaRPr lang="en-US" sz="1000" b="1" dirty="0"/>
                    </a:p>
                  </a:txBody>
                  <a:tcPr>
                    <a:lnL w="28575" cap="flat" cmpd="sng" algn="ctr">
                      <a:solidFill>
                        <a:scrgbClr r="0" g="0" b="0"/>
                      </a:solidFill>
                      <a:prstDash val="solid"/>
                      <a:round/>
                      <a:headEnd type="none" w="med" len="med"/>
                      <a:tailEnd type="none" w="med" len="med"/>
                    </a:lnL>
                    <a:lnR w="19050" cap="flat" cmpd="sng" algn="ctr">
                      <a:solidFill>
                        <a:scrgbClr r="0" g="0" b="0"/>
                      </a:solidFill>
                      <a:prstDash val="sysDash"/>
                      <a:round/>
                      <a:headEnd type="none" w="med" len="med"/>
                      <a:tailEnd type="none" w="med" len="med"/>
                    </a:lnR>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000" b="1" dirty="0" smtClean="0"/>
                        <a:t>No HA</a:t>
                      </a:r>
                    </a:p>
                    <a:p>
                      <a:endParaRPr lang="en-US" sz="1000" b="1" dirty="0"/>
                    </a:p>
                  </a:txBody>
                  <a:tcPr>
                    <a:lnL w="19050" cap="flat" cmpd="sng" algn="ctr">
                      <a:solidFill>
                        <a:scrgbClr r="0" g="0" b="0"/>
                      </a:solidFill>
                      <a:prstDash val="sysDash"/>
                      <a:round/>
                      <a:headEnd type="none" w="med" len="med"/>
                      <a:tailEnd type="none" w="med" len="med"/>
                    </a:lnL>
                    <a:lnR w="28575" cap="flat" cmpd="sng" algn="ctr">
                      <a:solidFill>
                        <a:scrgbClr r="0" g="0" b="0"/>
                      </a:solidFill>
                      <a:prstDash val="solid"/>
                      <a:round/>
                      <a:headEnd type="none" w="med" len="med"/>
                      <a:tailEnd type="none" w="med" len="med"/>
                    </a:lnR>
                  </a:tcPr>
                </a:tc>
                <a:tc>
                  <a:txBody>
                    <a:bodyPr/>
                    <a:lstStyle/>
                    <a:p>
                      <a:r>
                        <a:rPr lang="en-US" sz="1000" b="1" dirty="0" smtClean="0"/>
                        <a:t>Con.</a:t>
                      </a:r>
                      <a:endParaRPr lang="en-US" sz="1000" b="1" dirty="0"/>
                    </a:p>
                  </a:txBody>
                  <a:tcPr>
                    <a:lnL w="28575" cap="flat" cmpd="sng" algn="ctr">
                      <a:solidFill>
                        <a:scrgbClr r="0" g="0" b="0"/>
                      </a:solidFill>
                      <a:prstDash val="solid"/>
                      <a:round/>
                      <a:headEnd type="none" w="med" len="med"/>
                      <a:tailEnd type="none" w="med" len="med"/>
                    </a:lnL>
                    <a:lnR w="19050" cap="flat" cmpd="sng" algn="ctr">
                      <a:solidFill>
                        <a:scrgbClr r="0" g="0" b="0"/>
                      </a:solidFill>
                      <a:prstDash val="sysDash"/>
                      <a:round/>
                      <a:headEnd type="none" w="med" len="med"/>
                      <a:tailEnd type="none" w="med" len="med"/>
                    </a:lnR>
                  </a:tcPr>
                </a:tc>
                <a:tc>
                  <a:txBody>
                    <a:bodyPr/>
                    <a:lstStyle/>
                    <a:p>
                      <a:r>
                        <a:rPr lang="en-US" sz="1000" b="1" dirty="0" smtClean="0"/>
                        <a:t>Treat (D)</a:t>
                      </a:r>
                      <a:endParaRPr lang="en-US" sz="1000" b="1" dirty="0"/>
                    </a:p>
                  </a:txBody>
                  <a:tcPr>
                    <a:lnL w="19050" cap="flat" cmpd="sng" algn="ctr">
                      <a:solidFill>
                        <a:scrgbClr r="0" g="0" b="0"/>
                      </a:solidFill>
                      <a:prstDash val="sysDash"/>
                      <a:round/>
                      <a:headEnd type="none" w="med" len="med"/>
                      <a:tailEnd type="none" w="med" len="med"/>
                    </a:lnL>
                  </a:tcPr>
                </a:tc>
              </a:tr>
              <a:tr h="215398">
                <a:tc>
                  <a:txBody>
                    <a:bodyPr/>
                    <a:lstStyle/>
                    <a:p>
                      <a:pPr algn="ctr"/>
                      <a:r>
                        <a:rPr lang="en-US" sz="1200" b="1" dirty="0" smtClean="0"/>
                        <a:t>Female</a:t>
                      </a:r>
                      <a:endParaRPr lang="en-US" sz="1200" b="1" dirty="0"/>
                    </a:p>
                  </a:txBody>
                  <a:tcPr>
                    <a:lnR w="28575" cap="flat" cmpd="sng" algn="ctr">
                      <a:solidFill>
                        <a:scrgbClr r="0" g="0" b="0"/>
                      </a:solidFill>
                      <a:prstDash val="solid"/>
                      <a:round/>
                      <a:headEnd type="none" w="med" len="med"/>
                      <a:tailEnd type="none" w="med" len="med"/>
                    </a:lnR>
                  </a:tcPr>
                </a:tc>
                <a:tc>
                  <a:txBody>
                    <a:bodyPr/>
                    <a:lstStyle/>
                    <a:p>
                      <a:pPr algn="ctr"/>
                      <a:r>
                        <a:rPr lang="en-US" sz="1200" b="1" dirty="0" smtClean="0">
                          <a:solidFill>
                            <a:srgbClr val="0000FF"/>
                          </a:solidFill>
                        </a:rPr>
                        <a:t>1</a:t>
                      </a:r>
                      <a:endParaRPr lang="en-US" sz="1200" b="1" dirty="0">
                        <a:solidFill>
                          <a:srgbClr val="0000FF"/>
                        </a:solidFill>
                      </a:endParaRPr>
                    </a:p>
                  </a:txBody>
                  <a:tcPr>
                    <a:lnL w="28575" cap="flat" cmpd="sng" algn="ctr">
                      <a:solidFill>
                        <a:scrgbClr r="0" g="0" b="0"/>
                      </a:solidFill>
                      <a:prstDash val="solid"/>
                      <a:round/>
                      <a:headEnd type="none" w="med" len="med"/>
                      <a:tailEnd type="none" w="med" len="med"/>
                    </a:lnL>
                    <a:lnR w="19050" cap="flat" cmpd="sng" algn="ctr">
                      <a:solidFill>
                        <a:scrgbClr r="0" g="0" b="0"/>
                      </a:solidFill>
                      <a:prstDash val="sysDash"/>
                      <a:round/>
                      <a:headEnd type="none" w="med" len="med"/>
                      <a:tailEnd type="none" w="med" len="med"/>
                    </a:lnR>
                  </a:tcPr>
                </a:tc>
                <a:tc>
                  <a:txBody>
                    <a:bodyPr/>
                    <a:lstStyle/>
                    <a:p>
                      <a:pPr algn="ctr"/>
                      <a:r>
                        <a:rPr lang="en-US" sz="1200" b="1" dirty="0" smtClean="0">
                          <a:solidFill>
                            <a:srgbClr val="0000FF"/>
                          </a:solidFill>
                        </a:rPr>
                        <a:t>19</a:t>
                      </a:r>
                      <a:endParaRPr lang="en-US" sz="1200" b="1" dirty="0">
                        <a:solidFill>
                          <a:srgbClr val="0000FF"/>
                        </a:solidFill>
                      </a:endParaRPr>
                    </a:p>
                  </a:txBody>
                  <a:tcPr>
                    <a:lnL w="19050" cap="flat" cmpd="sng" algn="ctr">
                      <a:solidFill>
                        <a:scrgbClr r="0" g="0" b="0"/>
                      </a:solidFill>
                      <a:prstDash val="sysDash"/>
                      <a:round/>
                      <a:headEnd type="none" w="med" len="med"/>
                      <a:tailEnd type="none" w="med" len="med"/>
                    </a:lnL>
                    <a:lnR w="28575" cap="flat" cmpd="sng" algn="ctr">
                      <a:solidFill>
                        <a:scrgbClr r="0" g="0" b="0"/>
                      </a:solidFill>
                      <a:prstDash val="solid"/>
                      <a:round/>
                      <a:headEnd type="none" w="med" len="med"/>
                      <a:tailEnd type="none" w="med" len="med"/>
                    </a:lnR>
                  </a:tcPr>
                </a:tc>
                <a:tc>
                  <a:txBody>
                    <a:bodyPr/>
                    <a:lstStyle/>
                    <a:p>
                      <a:pPr algn="ctr"/>
                      <a:r>
                        <a:rPr lang="en-US" sz="1200" b="1" dirty="0" smtClean="0">
                          <a:solidFill>
                            <a:srgbClr val="0000FF"/>
                          </a:solidFill>
                        </a:rPr>
                        <a:t>3</a:t>
                      </a:r>
                      <a:endParaRPr lang="en-US" sz="1200" b="1" dirty="0">
                        <a:solidFill>
                          <a:srgbClr val="0000FF"/>
                        </a:solidFill>
                      </a:endParaRPr>
                    </a:p>
                  </a:txBody>
                  <a:tcPr>
                    <a:lnL w="28575" cap="flat" cmpd="sng" algn="ctr">
                      <a:solidFill>
                        <a:scrgbClr r="0" g="0" b="0"/>
                      </a:solidFill>
                      <a:prstDash val="solid"/>
                      <a:round/>
                      <a:headEnd type="none" w="med" len="med"/>
                      <a:tailEnd type="none" w="med" len="med"/>
                    </a:lnL>
                    <a:lnR w="19050" cap="flat" cmpd="sng" algn="ctr">
                      <a:solidFill>
                        <a:scrgbClr r="0" g="0" b="0"/>
                      </a:solidFill>
                      <a:prstDash val="sysDash"/>
                      <a:round/>
                      <a:headEnd type="none" w="med" len="med"/>
                      <a:tailEnd type="none" w="med" len="med"/>
                    </a:lnR>
                  </a:tcPr>
                </a:tc>
                <a:tc>
                  <a:txBody>
                    <a:bodyPr/>
                    <a:lstStyle/>
                    <a:p>
                      <a:pPr algn="ctr"/>
                      <a:r>
                        <a:rPr lang="en-US" sz="1200" b="1" dirty="0" smtClean="0">
                          <a:solidFill>
                            <a:srgbClr val="0000FF"/>
                          </a:solidFill>
                        </a:rPr>
                        <a:t>37</a:t>
                      </a:r>
                      <a:endParaRPr lang="en-US" sz="1200" b="1" dirty="0">
                        <a:solidFill>
                          <a:srgbClr val="0000FF"/>
                        </a:solidFill>
                      </a:endParaRPr>
                    </a:p>
                  </a:txBody>
                  <a:tcPr>
                    <a:lnL w="19050" cap="flat" cmpd="sng" algn="ctr">
                      <a:solidFill>
                        <a:scrgbClr r="0" g="0" b="0"/>
                      </a:solidFill>
                      <a:prstDash val="sysDash"/>
                      <a:round/>
                      <a:headEnd type="none" w="med" len="med"/>
                      <a:tailEnd type="none" w="med" len="med"/>
                    </a:lnL>
                    <a:lnR w="28575" cap="flat" cmpd="sng" algn="ctr">
                      <a:solidFill>
                        <a:scrgbClr r="0" g="0" b="0"/>
                      </a:solidFill>
                      <a:prstDash val="solid"/>
                      <a:round/>
                      <a:headEnd type="none" w="med" len="med"/>
                      <a:tailEnd type="none" w="med" len="med"/>
                    </a:lnR>
                  </a:tcPr>
                </a:tc>
                <a:tc>
                  <a:txBody>
                    <a:bodyPr/>
                    <a:lstStyle/>
                    <a:p>
                      <a:pPr algn="ctr"/>
                      <a:r>
                        <a:rPr lang="en-US" sz="1200" b="1" dirty="0" smtClean="0">
                          <a:solidFill>
                            <a:srgbClr val="0000FF"/>
                          </a:solidFill>
                        </a:rPr>
                        <a:t>5%</a:t>
                      </a:r>
                      <a:endParaRPr lang="en-US" sz="1200" b="1" dirty="0">
                        <a:solidFill>
                          <a:srgbClr val="0000FF"/>
                        </a:solidFill>
                      </a:endParaRPr>
                    </a:p>
                  </a:txBody>
                  <a:tcPr>
                    <a:lnL w="28575" cap="flat" cmpd="sng" algn="ctr">
                      <a:solidFill>
                        <a:scrgbClr r="0" g="0" b="0"/>
                      </a:solidFill>
                      <a:prstDash val="solid"/>
                      <a:round/>
                      <a:headEnd type="none" w="med" len="med"/>
                      <a:tailEnd type="none" w="med" len="med"/>
                    </a:lnL>
                    <a:lnR w="19050" cap="flat" cmpd="sng" algn="ctr">
                      <a:solidFill>
                        <a:scrgbClr r="0" g="0" b="0"/>
                      </a:solidFill>
                      <a:prstDash val="sysDash"/>
                      <a:round/>
                      <a:headEnd type="none" w="med" len="med"/>
                      <a:tailEnd type="none" w="med" len="med"/>
                    </a:lnR>
                  </a:tcPr>
                </a:tc>
                <a:tc>
                  <a:txBody>
                    <a:bodyPr/>
                    <a:lstStyle/>
                    <a:p>
                      <a:pPr algn="ctr"/>
                      <a:r>
                        <a:rPr lang="en-US" sz="1200" b="1" dirty="0" smtClean="0">
                          <a:solidFill>
                            <a:srgbClr val="0000FF"/>
                          </a:solidFill>
                        </a:rPr>
                        <a:t>7.5%</a:t>
                      </a:r>
                      <a:endParaRPr lang="en-US" sz="1200" b="1" dirty="0">
                        <a:solidFill>
                          <a:srgbClr val="0000FF"/>
                        </a:solidFill>
                      </a:endParaRPr>
                    </a:p>
                  </a:txBody>
                  <a:tcPr>
                    <a:lnL w="19050" cap="flat" cmpd="sng" algn="ctr">
                      <a:solidFill>
                        <a:scrgbClr r="0" g="0" b="0"/>
                      </a:solidFill>
                      <a:prstDash val="sysDash"/>
                      <a:round/>
                      <a:headEnd type="none" w="med" len="med"/>
                      <a:tailEnd type="none" w="med" len="med"/>
                    </a:lnL>
                  </a:tcPr>
                </a:tc>
              </a:tr>
              <a:tr h="215398">
                <a:tc>
                  <a:txBody>
                    <a:bodyPr/>
                    <a:lstStyle/>
                    <a:p>
                      <a:pPr algn="ctr"/>
                      <a:r>
                        <a:rPr lang="en-US" sz="1200" b="1" dirty="0" smtClean="0"/>
                        <a:t>Male</a:t>
                      </a:r>
                      <a:endParaRPr lang="en-US" sz="1200" b="1" dirty="0"/>
                    </a:p>
                  </a:txBody>
                  <a:tcPr>
                    <a:lnR w="28575" cap="flat" cmpd="sng" algn="ctr">
                      <a:solidFill>
                        <a:scrgbClr r="0" g="0" b="0"/>
                      </a:solidFill>
                      <a:prstDash val="solid"/>
                      <a:round/>
                      <a:headEnd type="none" w="med" len="med"/>
                      <a:tailEnd type="none" w="med" len="med"/>
                    </a:lnR>
                  </a:tcPr>
                </a:tc>
                <a:tc>
                  <a:txBody>
                    <a:bodyPr/>
                    <a:lstStyle/>
                    <a:p>
                      <a:pPr algn="ctr"/>
                      <a:r>
                        <a:rPr lang="en-US" sz="1200" b="1" dirty="0" smtClean="0">
                          <a:solidFill>
                            <a:srgbClr val="0000FF"/>
                          </a:solidFill>
                        </a:rPr>
                        <a:t>12</a:t>
                      </a:r>
                      <a:endParaRPr lang="en-US" sz="1200" b="1" dirty="0">
                        <a:solidFill>
                          <a:srgbClr val="0000FF"/>
                        </a:solidFill>
                      </a:endParaRPr>
                    </a:p>
                  </a:txBody>
                  <a:tcPr>
                    <a:lnL w="28575" cap="flat" cmpd="sng" algn="ctr">
                      <a:solidFill>
                        <a:scrgbClr r="0" g="0" b="0"/>
                      </a:solidFill>
                      <a:prstDash val="solid"/>
                      <a:round/>
                      <a:headEnd type="none" w="med" len="med"/>
                      <a:tailEnd type="none" w="med" len="med"/>
                    </a:lnL>
                    <a:lnR w="19050" cap="flat" cmpd="sng" algn="ctr">
                      <a:solidFill>
                        <a:scrgbClr r="0" g="0" b="0"/>
                      </a:solidFill>
                      <a:prstDash val="sysDash"/>
                      <a:round/>
                      <a:headEnd type="none" w="med" len="med"/>
                      <a:tailEnd type="none" w="med" len="med"/>
                    </a:lnR>
                  </a:tcPr>
                </a:tc>
                <a:tc>
                  <a:txBody>
                    <a:bodyPr/>
                    <a:lstStyle/>
                    <a:p>
                      <a:pPr algn="ctr"/>
                      <a:r>
                        <a:rPr lang="en-US" sz="1200" b="1" dirty="0" smtClean="0">
                          <a:solidFill>
                            <a:srgbClr val="0000FF"/>
                          </a:solidFill>
                        </a:rPr>
                        <a:t>28</a:t>
                      </a:r>
                      <a:endParaRPr lang="en-US" sz="1200" b="1" dirty="0">
                        <a:solidFill>
                          <a:srgbClr val="0000FF"/>
                        </a:solidFill>
                      </a:endParaRPr>
                    </a:p>
                  </a:txBody>
                  <a:tcPr>
                    <a:lnL w="19050" cap="flat" cmpd="sng" algn="ctr">
                      <a:solidFill>
                        <a:scrgbClr r="0" g="0" b="0"/>
                      </a:solidFill>
                      <a:prstDash val="sysDash"/>
                      <a:round/>
                      <a:headEnd type="none" w="med" len="med"/>
                      <a:tailEnd type="none" w="med" len="med"/>
                    </a:lnL>
                    <a:lnR w="28575" cap="flat" cmpd="sng" algn="ctr">
                      <a:solidFill>
                        <a:scrgbClr r="0" g="0" b="0"/>
                      </a:solidFill>
                      <a:prstDash val="solid"/>
                      <a:round/>
                      <a:headEnd type="none" w="med" len="med"/>
                      <a:tailEnd type="none" w="med" len="med"/>
                    </a:lnR>
                  </a:tcPr>
                </a:tc>
                <a:tc>
                  <a:txBody>
                    <a:bodyPr/>
                    <a:lstStyle/>
                    <a:p>
                      <a:pPr algn="ctr"/>
                      <a:r>
                        <a:rPr lang="en-US" sz="1200" b="1" dirty="0" smtClean="0">
                          <a:solidFill>
                            <a:srgbClr val="0000FF"/>
                          </a:solidFill>
                        </a:rPr>
                        <a:t>8</a:t>
                      </a:r>
                      <a:endParaRPr lang="en-US" sz="1200" b="1" dirty="0">
                        <a:solidFill>
                          <a:srgbClr val="0000FF"/>
                        </a:solidFill>
                      </a:endParaRPr>
                    </a:p>
                  </a:txBody>
                  <a:tcPr>
                    <a:lnL w="28575" cap="flat" cmpd="sng" algn="ctr">
                      <a:solidFill>
                        <a:scrgbClr r="0" g="0" b="0"/>
                      </a:solidFill>
                      <a:prstDash val="solid"/>
                      <a:round/>
                      <a:headEnd type="none" w="med" len="med"/>
                      <a:tailEnd type="none" w="med" len="med"/>
                    </a:lnL>
                    <a:lnR w="19050" cap="flat" cmpd="sng" algn="ctr">
                      <a:solidFill>
                        <a:scrgbClr r="0" g="0" b="0"/>
                      </a:solidFill>
                      <a:prstDash val="sysDash"/>
                      <a:round/>
                      <a:headEnd type="none" w="med" len="med"/>
                      <a:tailEnd type="none" w="med" len="med"/>
                    </a:lnR>
                  </a:tcPr>
                </a:tc>
                <a:tc>
                  <a:txBody>
                    <a:bodyPr/>
                    <a:lstStyle/>
                    <a:p>
                      <a:pPr algn="ctr"/>
                      <a:r>
                        <a:rPr lang="en-US" sz="1200" b="1" dirty="0" smtClean="0">
                          <a:solidFill>
                            <a:srgbClr val="0000FF"/>
                          </a:solidFill>
                        </a:rPr>
                        <a:t>12</a:t>
                      </a:r>
                      <a:endParaRPr lang="en-US" sz="1200" b="1" dirty="0">
                        <a:solidFill>
                          <a:srgbClr val="0000FF"/>
                        </a:solidFill>
                      </a:endParaRPr>
                    </a:p>
                  </a:txBody>
                  <a:tcPr>
                    <a:lnL w="19050" cap="flat" cmpd="sng" algn="ctr">
                      <a:solidFill>
                        <a:scrgbClr r="0" g="0" b="0"/>
                      </a:solidFill>
                      <a:prstDash val="sysDash"/>
                      <a:round/>
                      <a:headEnd type="none" w="med" len="med"/>
                      <a:tailEnd type="none" w="med" len="med"/>
                    </a:lnL>
                    <a:lnR w="28575" cap="flat" cmpd="sng" algn="ctr">
                      <a:solidFill>
                        <a:scrgbClr r="0" g="0" b="0"/>
                      </a:solidFill>
                      <a:prstDash val="solid"/>
                      <a:round/>
                      <a:headEnd type="none" w="med" len="med"/>
                      <a:tailEnd type="none" w="med" len="med"/>
                    </a:lnR>
                  </a:tcPr>
                </a:tc>
                <a:tc>
                  <a:txBody>
                    <a:bodyPr/>
                    <a:lstStyle/>
                    <a:p>
                      <a:pPr algn="ctr"/>
                      <a:r>
                        <a:rPr lang="en-US" sz="1200" b="1" dirty="0" smtClean="0">
                          <a:solidFill>
                            <a:srgbClr val="0000FF"/>
                          </a:solidFill>
                        </a:rPr>
                        <a:t>30%</a:t>
                      </a:r>
                      <a:endParaRPr lang="en-US" sz="1200" b="1" dirty="0">
                        <a:solidFill>
                          <a:srgbClr val="0000FF"/>
                        </a:solidFill>
                      </a:endParaRPr>
                    </a:p>
                  </a:txBody>
                  <a:tcPr>
                    <a:lnL w="28575" cap="flat" cmpd="sng" algn="ctr">
                      <a:solidFill>
                        <a:scrgbClr r="0" g="0" b="0"/>
                      </a:solidFill>
                      <a:prstDash val="solid"/>
                      <a:round/>
                      <a:headEnd type="none" w="med" len="med"/>
                      <a:tailEnd type="none" w="med" len="med"/>
                    </a:lnL>
                    <a:lnR w="19050" cap="flat" cmpd="sng" algn="ctr">
                      <a:solidFill>
                        <a:scrgbClr r="0" g="0" b="0"/>
                      </a:solidFill>
                      <a:prstDash val="sysDash"/>
                      <a:round/>
                      <a:headEnd type="none" w="med" len="med"/>
                      <a:tailEnd type="none" w="med" len="med"/>
                    </a:lnR>
                  </a:tcPr>
                </a:tc>
                <a:tc>
                  <a:txBody>
                    <a:bodyPr/>
                    <a:lstStyle/>
                    <a:p>
                      <a:pPr algn="ctr"/>
                      <a:r>
                        <a:rPr lang="en-US" sz="1200" b="1" dirty="0" smtClean="0">
                          <a:solidFill>
                            <a:srgbClr val="0000FF"/>
                          </a:solidFill>
                        </a:rPr>
                        <a:t>40%</a:t>
                      </a:r>
                      <a:endParaRPr lang="en-US" sz="1200" b="1" dirty="0">
                        <a:solidFill>
                          <a:srgbClr val="0000FF"/>
                        </a:solidFill>
                      </a:endParaRPr>
                    </a:p>
                  </a:txBody>
                  <a:tcPr>
                    <a:lnL w="19050" cap="flat" cmpd="sng" algn="ctr">
                      <a:solidFill>
                        <a:scrgbClr r="0" g="0" b="0"/>
                      </a:solidFill>
                      <a:prstDash val="sysDash"/>
                      <a:round/>
                      <a:headEnd type="none" w="med" len="med"/>
                      <a:tailEnd type="none" w="med" len="med"/>
                    </a:lnL>
                  </a:tcPr>
                </a:tc>
              </a:tr>
              <a:tr h="215398">
                <a:tc>
                  <a:txBody>
                    <a:bodyPr/>
                    <a:lstStyle/>
                    <a:p>
                      <a:pPr algn="ctr"/>
                      <a:r>
                        <a:rPr lang="en-US" sz="1200" b="1" dirty="0" smtClean="0"/>
                        <a:t>Total</a:t>
                      </a:r>
                      <a:endParaRPr lang="en-US" sz="1200" b="1" dirty="0"/>
                    </a:p>
                  </a:txBody>
                  <a:tcPr>
                    <a:lnR w="28575" cap="flat" cmpd="sng" algn="ctr">
                      <a:solidFill>
                        <a:scrgbClr r="0" g="0" b="0"/>
                      </a:solidFill>
                      <a:prstDash val="solid"/>
                      <a:round/>
                      <a:headEnd type="none" w="med" len="med"/>
                      <a:tailEnd type="none" w="med" len="med"/>
                    </a:lnR>
                  </a:tcPr>
                </a:tc>
                <a:tc>
                  <a:txBody>
                    <a:bodyPr/>
                    <a:lstStyle/>
                    <a:p>
                      <a:pPr algn="ctr"/>
                      <a:r>
                        <a:rPr lang="en-US" sz="1200" b="1" dirty="0" smtClean="0"/>
                        <a:t>13</a:t>
                      </a:r>
                      <a:endParaRPr lang="en-US" sz="1200" b="1" dirty="0"/>
                    </a:p>
                  </a:txBody>
                  <a:tcPr>
                    <a:lnL w="28575" cap="flat" cmpd="sng" algn="ctr">
                      <a:solidFill>
                        <a:scrgbClr r="0" g="0" b="0"/>
                      </a:solidFill>
                      <a:prstDash val="solid"/>
                      <a:round/>
                      <a:headEnd type="none" w="med" len="med"/>
                      <a:tailEnd type="none" w="med" len="med"/>
                    </a:lnL>
                    <a:lnR w="19050" cap="flat" cmpd="sng" algn="ctr">
                      <a:solidFill>
                        <a:scrgbClr r="0" g="0" b="0"/>
                      </a:solidFill>
                      <a:prstDash val="sysDash"/>
                      <a:round/>
                      <a:headEnd type="none" w="med" len="med"/>
                      <a:tailEnd type="none" w="med" len="med"/>
                    </a:lnR>
                  </a:tcPr>
                </a:tc>
                <a:tc>
                  <a:txBody>
                    <a:bodyPr/>
                    <a:lstStyle/>
                    <a:p>
                      <a:pPr algn="ctr"/>
                      <a:r>
                        <a:rPr lang="en-US" sz="1200" b="1" dirty="0" smtClean="0"/>
                        <a:t>47</a:t>
                      </a:r>
                      <a:endParaRPr lang="en-US" sz="1200" b="1" dirty="0"/>
                    </a:p>
                  </a:txBody>
                  <a:tcPr>
                    <a:lnL w="19050" cap="flat" cmpd="sng" algn="ctr">
                      <a:solidFill>
                        <a:scrgbClr r="0" g="0" b="0"/>
                      </a:solidFill>
                      <a:prstDash val="sysDash"/>
                      <a:round/>
                      <a:headEnd type="none" w="med" len="med"/>
                      <a:tailEnd type="none" w="med" len="med"/>
                    </a:lnL>
                    <a:lnR w="28575" cap="flat" cmpd="sng" algn="ctr">
                      <a:solidFill>
                        <a:scrgbClr r="0" g="0" b="0"/>
                      </a:solidFill>
                      <a:prstDash val="solid"/>
                      <a:round/>
                      <a:headEnd type="none" w="med" len="med"/>
                      <a:tailEnd type="none" w="med" len="med"/>
                    </a:lnR>
                  </a:tcPr>
                </a:tc>
                <a:tc>
                  <a:txBody>
                    <a:bodyPr/>
                    <a:lstStyle/>
                    <a:p>
                      <a:pPr algn="ctr"/>
                      <a:r>
                        <a:rPr lang="en-US" sz="1200" b="1" dirty="0" smtClean="0"/>
                        <a:t>11</a:t>
                      </a:r>
                      <a:endParaRPr lang="en-US" sz="1200" b="1" dirty="0"/>
                    </a:p>
                  </a:txBody>
                  <a:tcPr>
                    <a:lnL w="28575" cap="flat" cmpd="sng" algn="ctr">
                      <a:solidFill>
                        <a:scrgbClr r="0" g="0" b="0"/>
                      </a:solidFill>
                      <a:prstDash val="solid"/>
                      <a:round/>
                      <a:headEnd type="none" w="med" len="med"/>
                      <a:tailEnd type="none" w="med" len="med"/>
                    </a:lnL>
                    <a:lnR w="19050" cap="flat" cmpd="sng" algn="ctr">
                      <a:solidFill>
                        <a:scrgbClr r="0" g="0" b="0"/>
                      </a:solidFill>
                      <a:prstDash val="sysDash"/>
                      <a:round/>
                      <a:headEnd type="none" w="med" len="med"/>
                      <a:tailEnd type="none" w="med" len="med"/>
                    </a:lnR>
                  </a:tcPr>
                </a:tc>
                <a:tc>
                  <a:txBody>
                    <a:bodyPr/>
                    <a:lstStyle/>
                    <a:p>
                      <a:pPr algn="ctr"/>
                      <a:r>
                        <a:rPr lang="en-US" sz="1200" b="1" dirty="0" smtClean="0"/>
                        <a:t>49</a:t>
                      </a:r>
                      <a:endParaRPr lang="en-US" sz="1200" b="1" dirty="0"/>
                    </a:p>
                  </a:txBody>
                  <a:tcPr>
                    <a:lnL w="19050" cap="flat" cmpd="sng" algn="ctr">
                      <a:solidFill>
                        <a:scrgbClr r="0" g="0" b="0"/>
                      </a:solidFill>
                      <a:prstDash val="sysDash"/>
                      <a:round/>
                      <a:headEnd type="none" w="med" len="med"/>
                      <a:tailEnd type="none" w="med" len="med"/>
                    </a:lnL>
                    <a:lnR w="28575" cap="flat" cmpd="sng" algn="ctr">
                      <a:solidFill>
                        <a:scrgbClr r="0" g="0" b="0"/>
                      </a:solidFill>
                      <a:prstDash val="solid"/>
                      <a:round/>
                      <a:headEnd type="none" w="med" len="med"/>
                      <a:tailEnd type="none" w="med" len="med"/>
                    </a:lnR>
                  </a:tcPr>
                </a:tc>
                <a:tc>
                  <a:txBody>
                    <a:bodyPr/>
                    <a:lstStyle/>
                    <a:p>
                      <a:pPr algn="ctr"/>
                      <a:r>
                        <a:rPr lang="en-US" sz="1200" b="1" dirty="0" smtClean="0"/>
                        <a:t>22%</a:t>
                      </a:r>
                      <a:endParaRPr lang="en-US" sz="1200" b="1" dirty="0"/>
                    </a:p>
                  </a:txBody>
                  <a:tcPr>
                    <a:lnL w="28575" cap="flat" cmpd="sng" algn="ctr">
                      <a:solidFill>
                        <a:scrgbClr r="0" g="0" b="0"/>
                      </a:solidFill>
                      <a:prstDash val="solid"/>
                      <a:round/>
                      <a:headEnd type="none" w="med" len="med"/>
                      <a:tailEnd type="none" w="med" len="med"/>
                    </a:lnL>
                    <a:lnR w="19050" cap="flat" cmpd="sng" algn="ctr">
                      <a:solidFill>
                        <a:scrgbClr r="0" g="0" b="0"/>
                      </a:solidFill>
                      <a:prstDash val="sysDash"/>
                      <a:round/>
                      <a:headEnd type="none" w="med" len="med"/>
                      <a:tailEnd type="none" w="med" len="med"/>
                    </a:lnR>
                  </a:tcPr>
                </a:tc>
                <a:tc>
                  <a:txBody>
                    <a:bodyPr/>
                    <a:lstStyle/>
                    <a:p>
                      <a:pPr algn="ctr"/>
                      <a:r>
                        <a:rPr lang="en-US" sz="1200" b="1" dirty="0" smtClean="0"/>
                        <a:t>18%</a:t>
                      </a:r>
                      <a:endParaRPr lang="en-US" sz="1200" b="1" dirty="0"/>
                    </a:p>
                  </a:txBody>
                  <a:tcPr>
                    <a:lnL w="19050" cap="flat" cmpd="sng" algn="ctr">
                      <a:solidFill>
                        <a:scrgbClr r="0" g="0" b="0"/>
                      </a:solidFill>
                      <a:prstDash val="sysDash"/>
                      <a:round/>
                      <a:headEnd type="none" w="med" len="med"/>
                      <a:tailEnd type="none" w="med" len="med"/>
                    </a:lnL>
                  </a:tcPr>
                </a:tc>
              </a:tr>
            </a:tbl>
          </a:graphicData>
        </a:graphic>
      </p:graphicFrame>
      <p:sp>
        <p:nvSpPr>
          <p:cNvPr id="7" name="TextBox 6"/>
          <p:cNvSpPr txBox="1"/>
          <p:nvPr/>
        </p:nvSpPr>
        <p:spPr>
          <a:xfrm>
            <a:off x="4119305" y="1258476"/>
            <a:ext cx="5024695" cy="1569660"/>
          </a:xfrm>
          <a:prstGeom prst="rect">
            <a:avLst/>
          </a:prstGeom>
          <a:noFill/>
        </p:spPr>
        <p:txBody>
          <a:bodyPr wrap="square" rtlCol="0">
            <a:spAutoFit/>
          </a:bodyPr>
          <a:lstStyle/>
          <a:p>
            <a:pPr algn="ctr"/>
            <a:r>
              <a:rPr lang="en-US" sz="1600" b="1" dirty="0" smtClean="0"/>
              <a:t>Did Drug D decrease the percentage of heart attacks?</a:t>
            </a:r>
          </a:p>
          <a:p>
            <a:r>
              <a:rPr lang="en-US" sz="1600" dirty="0" smtClean="0"/>
              <a:t>These three statements are all true according to the data:</a:t>
            </a:r>
          </a:p>
          <a:p>
            <a:endParaRPr lang="en-US" sz="1600" dirty="0" smtClean="0"/>
          </a:p>
          <a:p>
            <a:pPr marL="457200" indent="-457200">
              <a:buFont typeface="+mj-lt"/>
              <a:buAutoNum type="arabicPeriod"/>
            </a:pPr>
            <a:r>
              <a:rPr lang="en-US" sz="1600" dirty="0" smtClean="0"/>
              <a:t>Drug increases Prob(HA) in </a:t>
            </a:r>
            <a:r>
              <a:rPr lang="en-US" sz="1600" dirty="0"/>
              <a:t>females </a:t>
            </a:r>
            <a:r>
              <a:rPr lang="en-US" sz="1600" b="1" dirty="0"/>
              <a:t>(</a:t>
            </a:r>
            <a:r>
              <a:rPr lang="en-US" sz="1600" b="1" dirty="0" smtClean="0"/>
              <a:t>Bad)</a:t>
            </a:r>
            <a:endParaRPr lang="en-US" sz="1600" dirty="0" smtClean="0"/>
          </a:p>
          <a:p>
            <a:pPr marL="457200" indent="-457200">
              <a:buFont typeface="+mj-lt"/>
              <a:buAutoNum type="arabicPeriod"/>
            </a:pPr>
            <a:r>
              <a:rPr lang="en-US" sz="1600" dirty="0" smtClean="0"/>
              <a:t>Drug increases Prob (HA) in males </a:t>
            </a:r>
            <a:r>
              <a:rPr lang="en-US" sz="1600" b="1" dirty="0" smtClean="0"/>
              <a:t>(Bad)</a:t>
            </a:r>
            <a:endParaRPr lang="en-US" sz="1600" dirty="0" smtClean="0"/>
          </a:p>
          <a:p>
            <a:pPr marL="457200" indent="-457200">
              <a:buFont typeface="+mj-lt"/>
              <a:buAutoNum type="arabicPeriod"/>
            </a:pPr>
            <a:r>
              <a:rPr lang="en-US" sz="1600" dirty="0" smtClean="0"/>
              <a:t>Drug decreases Prob(HA) in entire population </a:t>
            </a:r>
            <a:r>
              <a:rPr lang="en-US" sz="1600" b="1" dirty="0" smtClean="0"/>
              <a:t>(Good)</a:t>
            </a:r>
            <a:endParaRPr lang="en-US" sz="1600" dirty="0" smtClean="0"/>
          </a:p>
        </p:txBody>
      </p:sp>
      <p:pic>
        <p:nvPicPr>
          <p:cNvPr id="4" name="Picture 3" descr="Screen Shot 2023-08-08 at 3.04.18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98226" y="3453637"/>
            <a:ext cx="4038600" cy="2374900"/>
          </a:xfrm>
          <a:prstGeom prst="rect">
            <a:avLst/>
          </a:prstGeom>
        </p:spPr>
      </p:pic>
    </p:spTree>
    <p:extLst>
      <p:ext uri="{BB962C8B-B14F-4D97-AF65-F5344CB8AC3E}">
        <p14:creationId xmlns:p14="http://schemas.microsoft.com/office/powerpoint/2010/main" val="3914175002"/>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1458"/>
            <a:ext cx="9144000" cy="1143000"/>
          </a:xfrm>
        </p:spPr>
        <p:txBody>
          <a:bodyPr>
            <a:normAutofit/>
          </a:bodyPr>
          <a:lstStyle/>
          <a:p>
            <a:r>
              <a:rPr lang="en-US" sz="3400" b="1" dirty="0" smtClean="0"/>
              <a:t>Case 2</a:t>
            </a:r>
            <a:endParaRPr lang="en-US" sz="3400" b="1"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224857475"/>
              </p:ext>
            </p:extLst>
          </p:nvPr>
        </p:nvGraphicFramePr>
        <p:xfrm>
          <a:off x="457199" y="1417638"/>
          <a:ext cx="8485127" cy="2844800"/>
        </p:xfrm>
        <a:graphic>
          <a:graphicData uri="http://schemas.openxmlformats.org/drawingml/2006/table">
            <a:tbl>
              <a:tblPr firstRow="1" bandRow="1">
                <a:tableStyleId>{B301B821-A1FF-4177-AEE7-76D212191A09}</a:tableStyleId>
              </a:tblPr>
              <a:tblGrid>
                <a:gridCol w="1439847"/>
                <a:gridCol w="1079500"/>
                <a:gridCol w="1221072"/>
                <a:gridCol w="1105987"/>
                <a:gridCol w="1373102"/>
                <a:gridCol w="1029826"/>
                <a:gridCol w="1235793"/>
              </a:tblGrid>
              <a:tr h="370840">
                <a:tc>
                  <a:txBody>
                    <a:bodyPr/>
                    <a:lstStyle/>
                    <a:p>
                      <a:endParaRPr lang="en-US" dirty="0"/>
                    </a:p>
                  </a:txBody>
                  <a:tcPr>
                    <a:lnR w="28575" cap="flat" cmpd="sng" algn="ctr">
                      <a:solidFill>
                        <a:scrgbClr r="0" g="0" b="0"/>
                      </a:solidFill>
                      <a:prstDash val="solid"/>
                      <a:round/>
                      <a:headEnd type="none" w="med" len="med"/>
                      <a:tailEnd type="none" w="med" len="med"/>
                    </a:lnR>
                  </a:tcPr>
                </a:tc>
                <a:tc gridSpan="2">
                  <a:txBody>
                    <a:bodyPr/>
                    <a:lstStyle/>
                    <a:p>
                      <a:pPr algn="ctr"/>
                      <a:r>
                        <a:rPr lang="en-US" dirty="0" smtClean="0"/>
                        <a:t>Control (No Drug B)</a:t>
                      </a:r>
                      <a:endParaRPr lang="en-US" dirty="0"/>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tcPr>
                </a:tc>
                <a:tc hMerge="1">
                  <a:txBody>
                    <a:bodyPr/>
                    <a:lstStyle/>
                    <a:p>
                      <a:endParaRPr lang="en-US"/>
                    </a:p>
                  </a:txBody>
                  <a:tcPr/>
                </a:tc>
                <a:tc gridSpan="2">
                  <a:txBody>
                    <a:bodyPr/>
                    <a:lstStyle/>
                    <a:p>
                      <a:pPr algn="ctr"/>
                      <a:r>
                        <a:rPr lang="en-US" dirty="0" smtClean="0"/>
                        <a:t>Treatment (Drug B)</a:t>
                      </a:r>
                      <a:endParaRPr lang="en-US" dirty="0"/>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tcPr>
                </a:tc>
                <a:tc hMerge="1">
                  <a:txBody>
                    <a:bodyPr/>
                    <a:lstStyle/>
                    <a:p>
                      <a:endParaRPr lang="en-US"/>
                    </a:p>
                  </a:txBody>
                  <a:tcPr/>
                </a:tc>
                <a:tc gridSpan="2">
                  <a:txBody>
                    <a:bodyPr/>
                    <a:lstStyle/>
                    <a:p>
                      <a:endParaRPr lang="en-US" dirty="0"/>
                    </a:p>
                  </a:txBody>
                  <a:tcPr>
                    <a:lnL w="28575" cap="flat" cmpd="sng" algn="ctr">
                      <a:solidFill>
                        <a:scrgbClr r="0" g="0" b="0"/>
                      </a:solidFill>
                      <a:prstDash val="solid"/>
                      <a:round/>
                      <a:headEnd type="none" w="med" len="med"/>
                      <a:tailEnd type="none" w="med" len="med"/>
                    </a:lnL>
                  </a:tcPr>
                </a:tc>
                <a:tc hMerge="1">
                  <a:txBody>
                    <a:bodyPr/>
                    <a:lstStyle/>
                    <a:p>
                      <a:endParaRPr lang="en-US"/>
                    </a:p>
                  </a:txBody>
                  <a:tcPr/>
                </a:tc>
              </a:tr>
              <a:tr h="370840">
                <a:tc>
                  <a:txBody>
                    <a:bodyPr/>
                    <a:lstStyle/>
                    <a:p>
                      <a:endParaRPr lang="en-US" dirty="0"/>
                    </a:p>
                  </a:txBody>
                  <a:tcPr>
                    <a:lnR w="28575" cap="flat" cmpd="sng" algn="ctr">
                      <a:solidFill>
                        <a:scrgbClr r="0" g="0" b="0"/>
                      </a:solidFill>
                      <a:prstDash val="solid"/>
                      <a:round/>
                      <a:headEnd type="none" w="med" len="med"/>
                      <a:tailEnd type="none" w="med" len="med"/>
                    </a:lnR>
                  </a:tcPr>
                </a:tc>
                <a:tc>
                  <a:txBody>
                    <a:bodyPr/>
                    <a:lstStyle/>
                    <a:p>
                      <a:r>
                        <a:rPr lang="en-US" sz="1600" b="1" dirty="0" smtClean="0"/>
                        <a:t>Heart</a:t>
                      </a:r>
                      <a:r>
                        <a:rPr lang="en-US" sz="1600" b="1" baseline="0" dirty="0" smtClean="0"/>
                        <a:t> Attack</a:t>
                      </a:r>
                      <a:endParaRPr lang="en-US" sz="1600" b="1" dirty="0"/>
                    </a:p>
                  </a:txBody>
                  <a:tcPr>
                    <a:lnL w="28575" cap="flat" cmpd="sng" algn="ctr">
                      <a:solidFill>
                        <a:scrgbClr r="0" g="0" b="0"/>
                      </a:solidFill>
                      <a:prstDash val="solid"/>
                      <a:round/>
                      <a:headEnd type="none" w="med" len="med"/>
                      <a:tailEnd type="none" w="med" len="med"/>
                    </a:lnL>
                    <a:lnR w="19050" cap="flat" cmpd="sng" algn="ctr">
                      <a:solidFill>
                        <a:scrgbClr r="0" g="0" b="0"/>
                      </a:solidFill>
                      <a:prstDash val="sysDash"/>
                      <a:round/>
                      <a:headEnd type="none" w="med" len="med"/>
                      <a:tailEnd type="none" w="med" len="med"/>
                    </a:lnR>
                  </a:tcPr>
                </a:tc>
                <a:tc>
                  <a:txBody>
                    <a:bodyPr/>
                    <a:lstStyle/>
                    <a:p>
                      <a:r>
                        <a:rPr lang="en-US" sz="1600" b="1" dirty="0" smtClean="0"/>
                        <a:t>No Heart Attack</a:t>
                      </a:r>
                      <a:endParaRPr lang="en-US" sz="1600" b="1" dirty="0"/>
                    </a:p>
                  </a:txBody>
                  <a:tcPr>
                    <a:lnL w="19050" cap="flat" cmpd="sng" algn="ctr">
                      <a:solidFill>
                        <a:scrgbClr r="0" g="0" b="0"/>
                      </a:solidFill>
                      <a:prstDash val="sysDash"/>
                      <a:round/>
                      <a:headEnd type="none" w="med" len="med"/>
                      <a:tailEnd type="none" w="med" len="med"/>
                    </a:lnL>
                    <a:lnR w="28575" cap="flat" cmpd="sng" algn="ctr">
                      <a:solidFill>
                        <a:scrgbClr r="0" g="0" b="0"/>
                      </a:solidFill>
                      <a:prstDash val="solid"/>
                      <a:round/>
                      <a:headEnd type="none" w="med" len="med"/>
                      <a:tailEnd type="none" w="med" len="med"/>
                    </a:lnR>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600" b="1" dirty="0" smtClean="0"/>
                        <a:t>Heart</a:t>
                      </a:r>
                      <a:r>
                        <a:rPr lang="en-US" sz="1600" b="1" baseline="0" dirty="0" smtClean="0"/>
                        <a:t> Attack</a:t>
                      </a:r>
                      <a:endParaRPr lang="en-US" sz="1600" b="1" dirty="0" smtClean="0"/>
                    </a:p>
                    <a:p>
                      <a:endParaRPr lang="en-US" sz="1600" b="1" dirty="0"/>
                    </a:p>
                  </a:txBody>
                  <a:tcPr>
                    <a:lnL w="28575" cap="flat" cmpd="sng" algn="ctr">
                      <a:solidFill>
                        <a:scrgbClr r="0" g="0" b="0"/>
                      </a:solidFill>
                      <a:prstDash val="solid"/>
                      <a:round/>
                      <a:headEnd type="none" w="med" len="med"/>
                      <a:tailEnd type="none" w="med" len="med"/>
                    </a:lnL>
                    <a:lnR w="19050" cap="flat" cmpd="sng" algn="ctr">
                      <a:solidFill>
                        <a:scrgbClr r="0" g="0" b="0"/>
                      </a:solidFill>
                      <a:prstDash val="sysDash"/>
                      <a:round/>
                      <a:headEnd type="none" w="med" len="med"/>
                      <a:tailEnd type="none" w="med" len="med"/>
                    </a:lnR>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600" b="1" dirty="0" smtClean="0"/>
                        <a:t>No Heart Attack</a:t>
                      </a:r>
                    </a:p>
                    <a:p>
                      <a:endParaRPr lang="en-US" sz="1600" b="1" dirty="0"/>
                    </a:p>
                  </a:txBody>
                  <a:tcPr>
                    <a:lnL w="19050" cap="flat" cmpd="sng" algn="ctr">
                      <a:solidFill>
                        <a:scrgbClr r="0" g="0" b="0"/>
                      </a:solidFill>
                      <a:prstDash val="sysDash"/>
                      <a:round/>
                      <a:headEnd type="none" w="med" len="med"/>
                      <a:tailEnd type="none" w="med" len="med"/>
                    </a:lnL>
                    <a:lnR w="28575" cap="flat" cmpd="sng" algn="ctr">
                      <a:solidFill>
                        <a:scrgbClr r="0" g="0" b="0"/>
                      </a:solidFill>
                      <a:prstDash val="solid"/>
                      <a:round/>
                      <a:headEnd type="none" w="med" len="med"/>
                      <a:tailEnd type="none" w="med" len="med"/>
                    </a:lnR>
                  </a:tcPr>
                </a:tc>
                <a:tc>
                  <a:txBody>
                    <a:bodyPr/>
                    <a:lstStyle/>
                    <a:p>
                      <a:r>
                        <a:rPr lang="en-US" sz="1600" b="1" dirty="0" smtClean="0"/>
                        <a:t>Control</a:t>
                      </a:r>
                      <a:endParaRPr lang="en-US" sz="1600" b="1" dirty="0"/>
                    </a:p>
                  </a:txBody>
                  <a:tcPr>
                    <a:lnL w="28575" cap="flat" cmpd="sng" algn="ctr">
                      <a:solidFill>
                        <a:scrgbClr r="0" g="0" b="0"/>
                      </a:solidFill>
                      <a:prstDash val="solid"/>
                      <a:round/>
                      <a:headEnd type="none" w="med" len="med"/>
                      <a:tailEnd type="none" w="med" len="med"/>
                    </a:lnL>
                    <a:lnR w="19050" cap="flat" cmpd="sng" algn="ctr">
                      <a:solidFill>
                        <a:scrgbClr r="0" g="0" b="0"/>
                      </a:solidFill>
                      <a:prstDash val="sysDash"/>
                      <a:round/>
                      <a:headEnd type="none" w="med" len="med"/>
                      <a:tailEnd type="none" w="med" len="med"/>
                    </a:lnR>
                  </a:tcPr>
                </a:tc>
                <a:tc>
                  <a:txBody>
                    <a:bodyPr/>
                    <a:lstStyle/>
                    <a:p>
                      <a:r>
                        <a:rPr lang="en-US" sz="1600" b="1" dirty="0" smtClean="0"/>
                        <a:t>Treatment (D)</a:t>
                      </a:r>
                      <a:endParaRPr lang="en-US" sz="1600" b="1" dirty="0"/>
                    </a:p>
                  </a:txBody>
                  <a:tcPr>
                    <a:lnL w="19050" cap="flat" cmpd="sng" algn="ctr">
                      <a:solidFill>
                        <a:scrgbClr r="0" g="0" b="0"/>
                      </a:solidFill>
                      <a:prstDash val="sysDash"/>
                      <a:round/>
                      <a:headEnd type="none" w="med" len="med"/>
                      <a:tailEnd type="none" w="med" len="med"/>
                    </a:lnL>
                  </a:tcPr>
                </a:tc>
              </a:tr>
              <a:tr h="370840">
                <a:tc>
                  <a:txBody>
                    <a:bodyPr/>
                    <a:lstStyle/>
                    <a:p>
                      <a:pPr algn="ctr"/>
                      <a:r>
                        <a:rPr lang="en-US" b="1" dirty="0" smtClean="0"/>
                        <a:t>Low Blood Pressure</a:t>
                      </a:r>
                      <a:endParaRPr lang="en-US" b="1" dirty="0"/>
                    </a:p>
                  </a:txBody>
                  <a:tcPr>
                    <a:lnR w="28575" cap="flat" cmpd="sng" algn="ctr">
                      <a:solidFill>
                        <a:scrgbClr r="0" g="0" b="0"/>
                      </a:solidFill>
                      <a:prstDash val="solid"/>
                      <a:round/>
                      <a:headEnd type="none" w="med" len="med"/>
                      <a:tailEnd type="none" w="med" len="med"/>
                    </a:lnR>
                  </a:tcPr>
                </a:tc>
                <a:tc>
                  <a:txBody>
                    <a:bodyPr/>
                    <a:lstStyle/>
                    <a:p>
                      <a:pPr algn="ctr"/>
                      <a:r>
                        <a:rPr lang="en-US" b="1" dirty="0" smtClean="0">
                          <a:solidFill>
                            <a:srgbClr val="0000FF"/>
                          </a:solidFill>
                        </a:rPr>
                        <a:t>1</a:t>
                      </a:r>
                      <a:endParaRPr lang="en-US" b="1" dirty="0">
                        <a:solidFill>
                          <a:srgbClr val="0000FF"/>
                        </a:solidFill>
                      </a:endParaRPr>
                    </a:p>
                  </a:txBody>
                  <a:tcPr>
                    <a:lnL w="28575" cap="flat" cmpd="sng" algn="ctr">
                      <a:solidFill>
                        <a:scrgbClr r="0" g="0" b="0"/>
                      </a:solidFill>
                      <a:prstDash val="solid"/>
                      <a:round/>
                      <a:headEnd type="none" w="med" len="med"/>
                      <a:tailEnd type="none" w="med" len="med"/>
                    </a:lnL>
                    <a:lnR w="19050" cap="flat" cmpd="sng" algn="ctr">
                      <a:solidFill>
                        <a:scrgbClr r="0" g="0" b="0"/>
                      </a:solidFill>
                      <a:prstDash val="sysDash"/>
                      <a:round/>
                      <a:headEnd type="none" w="med" len="med"/>
                      <a:tailEnd type="none" w="med" len="med"/>
                    </a:lnR>
                  </a:tcPr>
                </a:tc>
                <a:tc>
                  <a:txBody>
                    <a:bodyPr/>
                    <a:lstStyle/>
                    <a:p>
                      <a:pPr algn="ctr"/>
                      <a:r>
                        <a:rPr lang="en-US" b="1" dirty="0" smtClean="0">
                          <a:solidFill>
                            <a:srgbClr val="0000FF"/>
                          </a:solidFill>
                        </a:rPr>
                        <a:t>19</a:t>
                      </a:r>
                      <a:endParaRPr lang="en-US" b="1" dirty="0">
                        <a:solidFill>
                          <a:srgbClr val="0000FF"/>
                        </a:solidFill>
                      </a:endParaRPr>
                    </a:p>
                  </a:txBody>
                  <a:tcPr>
                    <a:lnL w="19050" cap="flat" cmpd="sng" algn="ctr">
                      <a:solidFill>
                        <a:scrgbClr r="0" g="0" b="0"/>
                      </a:solidFill>
                      <a:prstDash val="sysDash"/>
                      <a:round/>
                      <a:headEnd type="none" w="med" len="med"/>
                      <a:tailEnd type="none" w="med" len="med"/>
                    </a:lnL>
                    <a:lnR w="28575" cap="flat" cmpd="sng" algn="ctr">
                      <a:solidFill>
                        <a:scrgbClr r="0" g="0" b="0"/>
                      </a:solidFill>
                      <a:prstDash val="solid"/>
                      <a:round/>
                      <a:headEnd type="none" w="med" len="med"/>
                      <a:tailEnd type="none" w="med" len="med"/>
                    </a:lnR>
                  </a:tcPr>
                </a:tc>
                <a:tc>
                  <a:txBody>
                    <a:bodyPr/>
                    <a:lstStyle/>
                    <a:p>
                      <a:pPr algn="ctr"/>
                      <a:r>
                        <a:rPr lang="en-US" b="1" dirty="0" smtClean="0">
                          <a:solidFill>
                            <a:srgbClr val="0000FF"/>
                          </a:solidFill>
                        </a:rPr>
                        <a:t>3</a:t>
                      </a:r>
                      <a:endParaRPr lang="en-US" b="1" dirty="0">
                        <a:solidFill>
                          <a:srgbClr val="0000FF"/>
                        </a:solidFill>
                      </a:endParaRPr>
                    </a:p>
                  </a:txBody>
                  <a:tcPr>
                    <a:lnL w="28575" cap="flat" cmpd="sng" algn="ctr">
                      <a:solidFill>
                        <a:scrgbClr r="0" g="0" b="0"/>
                      </a:solidFill>
                      <a:prstDash val="solid"/>
                      <a:round/>
                      <a:headEnd type="none" w="med" len="med"/>
                      <a:tailEnd type="none" w="med" len="med"/>
                    </a:lnL>
                    <a:lnR w="19050" cap="flat" cmpd="sng" algn="ctr">
                      <a:solidFill>
                        <a:scrgbClr r="0" g="0" b="0"/>
                      </a:solidFill>
                      <a:prstDash val="sysDash"/>
                      <a:round/>
                      <a:headEnd type="none" w="med" len="med"/>
                      <a:tailEnd type="none" w="med" len="med"/>
                    </a:lnR>
                  </a:tcPr>
                </a:tc>
                <a:tc>
                  <a:txBody>
                    <a:bodyPr/>
                    <a:lstStyle/>
                    <a:p>
                      <a:pPr algn="ctr"/>
                      <a:r>
                        <a:rPr lang="en-US" b="1" dirty="0" smtClean="0">
                          <a:solidFill>
                            <a:srgbClr val="0000FF"/>
                          </a:solidFill>
                        </a:rPr>
                        <a:t>37</a:t>
                      </a:r>
                      <a:endParaRPr lang="en-US" b="1" dirty="0">
                        <a:solidFill>
                          <a:srgbClr val="0000FF"/>
                        </a:solidFill>
                      </a:endParaRPr>
                    </a:p>
                  </a:txBody>
                  <a:tcPr>
                    <a:lnL w="19050" cap="flat" cmpd="sng" algn="ctr">
                      <a:solidFill>
                        <a:scrgbClr r="0" g="0" b="0"/>
                      </a:solidFill>
                      <a:prstDash val="sysDash"/>
                      <a:round/>
                      <a:headEnd type="none" w="med" len="med"/>
                      <a:tailEnd type="none" w="med" len="med"/>
                    </a:lnL>
                    <a:lnR w="28575" cap="flat" cmpd="sng" algn="ctr">
                      <a:solidFill>
                        <a:scrgbClr r="0" g="0" b="0"/>
                      </a:solidFill>
                      <a:prstDash val="solid"/>
                      <a:round/>
                      <a:headEnd type="none" w="med" len="med"/>
                      <a:tailEnd type="none" w="med" len="med"/>
                    </a:lnR>
                  </a:tcPr>
                </a:tc>
                <a:tc>
                  <a:txBody>
                    <a:bodyPr/>
                    <a:lstStyle/>
                    <a:p>
                      <a:pPr algn="ctr"/>
                      <a:r>
                        <a:rPr lang="en-US" b="1" dirty="0" smtClean="0">
                          <a:solidFill>
                            <a:srgbClr val="0000FF"/>
                          </a:solidFill>
                        </a:rPr>
                        <a:t>5%</a:t>
                      </a:r>
                      <a:endParaRPr lang="en-US" b="1" dirty="0">
                        <a:solidFill>
                          <a:srgbClr val="0000FF"/>
                        </a:solidFill>
                      </a:endParaRPr>
                    </a:p>
                  </a:txBody>
                  <a:tcPr>
                    <a:lnL w="28575" cap="flat" cmpd="sng" algn="ctr">
                      <a:solidFill>
                        <a:scrgbClr r="0" g="0" b="0"/>
                      </a:solidFill>
                      <a:prstDash val="solid"/>
                      <a:round/>
                      <a:headEnd type="none" w="med" len="med"/>
                      <a:tailEnd type="none" w="med" len="med"/>
                    </a:lnL>
                    <a:lnR w="19050" cap="flat" cmpd="sng" algn="ctr">
                      <a:solidFill>
                        <a:scrgbClr r="0" g="0" b="0"/>
                      </a:solidFill>
                      <a:prstDash val="sysDash"/>
                      <a:round/>
                      <a:headEnd type="none" w="med" len="med"/>
                      <a:tailEnd type="none" w="med" len="med"/>
                    </a:lnR>
                  </a:tcPr>
                </a:tc>
                <a:tc>
                  <a:txBody>
                    <a:bodyPr/>
                    <a:lstStyle/>
                    <a:p>
                      <a:pPr algn="ctr"/>
                      <a:r>
                        <a:rPr lang="en-US" b="1" dirty="0" smtClean="0">
                          <a:solidFill>
                            <a:srgbClr val="0000FF"/>
                          </a:solidFill>
                        </a:rPr>
                        <a:t>7.5%</a:t>
                      </a:r>
                      <a:endParaRPr lang="en-US" b="1" dirty="0">
                        <a:solidFill>
                          <a:srgbClr val="0000FF"/>
                        </a:solidFill>
                      </a:endParaRPr>
                    </a:p>
                  </a:txBody>
                  <a:tcPr>
                    <a:lnL w="19050" cap="flat" cmpd="sng" algn="ctr">
                      <a:solidFill>
                        <a:scrgbClr r="0" g="0" b="0"/>
                      </a:solidFill>
                      <a:prstDash val="sysDash"/>
                      <a:round/>
                      <a:headEnd type="none" w="med" len="med"/>
                      <a:tailEnd type="none" w="med" len="med"/>
                    </a:lnL>
                  </a:tcPr>
                </a:tc>
              </a:tr>
              <a:tr h="370840">
                <a:tc>
                  <a:txBody>
                    <a:bodyPr/>
                    <a:lstStyle/>
                    <a:p>
                      <a:pPr algn="ctr"/>
                      <a:r>
                        <a:rPr lang="en-US" b="1" dirty="0" smtClean="0"/>
                        <a:t>High Blood</a:t>
                      </a:r>
                      <a:r>
                        <a:rPr lang="en-US" b="1" baseline="0" dirty="0" smtClean="0"/>
                        <a:t> Pressure</a:t>
                      </a:r>
                      <a:endParaRPr lang="en-US" b="1" dirty="0"/>
                    </a:p>
                  </a:txBody>
                  <a:tcPr>
                    <a:lnR w="28575" cap="flat" cmpd="sng" algn="ctr">
                      <a:solidFill>
                        <a:scrgbClr r="0" g="0" b="0"/>
                      </a:solidFill>
                      <a:prstDash val="solid"/>
                      <a:round/>
                      <a:headEnd type="none" w="med" len="med"/>
                      <a:tailEnd type="none" w="med" len="med"/>
                    </a:lnR>
                  </a:tcPr>
                </a:tc>
                <a:tc>
                  <a:txBody>
                    <a:bodyPr/>
                    <a:lstStyle/>
                    <a:p>
                      <a:pPr algn="ctr"/>
                      <a:r>
                        <a:rPr lang="en-US" b="1" dirty="0" smtClean="0">
                          <a:solidFill>
                            <a:srgbClr val="0000FF"/>
                          </a:solidFill>
                        </a:rPr>
                        <a:t>12</a:t>
                      </a:r>
                      <a:endParaRPr lang="en-US" b="1" dirty="0">
                        <a:solidFill>
                          <a:srgbClr val="0000FF"/>
                        </a:solidFill>
                      </a:endParaRPr>
                    </a:p>
                  </a:txBody>
                  <a:tcPr>
                    <a:lnL w="28575" cap="flat" cmpd="sng" algn="ctr">
                      <a:solidFill>
                        <a:scrgbClr r="0" g="0" b="0"/>
                      </a:solidFill>
                      <a:prstDash val="solid"/>
                      <a:round/>
                      <a:headEnd type="none" w="med" len="med"/>
                      <a:tailEnd type="none" w="med" len="med"/>
                    </a:lnL>
                    <a:lnR w="19050" cap="flat" cmpd="sng" algn="ctr">
                      <a:solidFill>
                        <a:scrgbClr r="0" g="0" b="0"/>
                      </a:solidFill>
                      <a:prstDash val="sysDash"/>
                      <a:round/>
                      <a:headEnd type="none" w="med" len="med"/>
                      <a:tailEnd type="none" w="med" len="med"/>
                    </a:lnR>
                  </a:tcPr>
                </a:tc>
                <a:tc>
                  <a:txBody>
                    <a:bodyPr/>
                    <a:lstStyle/>
                    <a:p>
                      <a:pPr algn="ctr"/>
                      <a:r>
                        <a:rPr lang="en-US" b="1" dirty="0" smtClean="0">
                          <a:solidFill>
                            <a:srgbClr val="0000FF"/>
                          </a:solidFill>
                        </a:rPr>
                        <a:t>28</a:t>
                      </a:r>
                      <a:endParaRPr lang="en-US" b="1" dirty="0">
                        <a:solidFill>
                          <a:srgbClr val="0000FF"/>
                        </a:solidFill>
                      </a:endParaRPr>
                    </a:p>
                  </a:txBody>
                  <a:tcPr>
                    <a:lnL w="19050" cap="flat" cmpd="sng" algn="ctr">
                      <a:solidFill>
                        <a:scrgbClr r="0" g="0" b="0"/>
                      </a:solidFill>
                      <a:prstDash val="sysDash"/>
                      <a:round/>
                      <a:headEnd type="none" w="med" len="med"/>
                      <a:tailEnd type="none" w="med" len="med"/>
                    </a:lnL>
                    <a:lnR w="28575" cap="flat" cmpd="sng" algn="ctr">
                      <a:solidFill>
                        <a:scrgbClr r="0" g="0" b="0"/>
                      </a:solidFill>
                      <a:prstDash val="solid"/>
                      <a:round/>
                      <a:headEnd type="none" w="med" len="med"/>
                      <a:tailEnd type="none" w="med" len="med"/>
                    </a:lnR>
                  </a:tcPr>
                </a:tc>
                <a:tc>
                  <a:txBody>
                    <a:bodyPr/>
                    <a:lstStyle/>
                    <a:p>
                      <a:pPr algn="ctr"/>
                      <a:r>
                        <a:rPr lang="en-US" b="1" dirty="0" smtClean="0">
                          <a:solidFill>
                            <a:srgbClr val="0000FF"/>
                          </a:solidFill>
                        </a:rPr>
                        <a:t>8</a:t>
                      </a:r>
                      <a:endParaRPr lang="en-US" b="1" dirty="0">
                        <a:solidFill>
                          <a:srgbClr val="0000FF"/>
                        </a:solidFill>
                      </a:endParaRPr>
                    </a:p>
                  </a:txBody>
                  <a:tcPr>
                    <a:lnL w="28575" cap="flat" cmpd="sng" algn="ctr">
                      <a:solidFill>
                        <a:scrgbClr r="0" g="0" b="0"/>
                      </a:solidFill>
                      <a:prstDash val="solid"/>
                      <a:round/>
                      <a:headEnd type="none" w="med" len="med"/>
                      <a:tailEnd type="none" w="med" len="med"/>
                    </a:lnL>
                    <a:lnR w="19050" cap="flat" cmpd="sng" algn="ctr">
                      <a:solidFill>
                        <a:scrgbClr r="0" g="0" b="0"/>
                      </a:solidFill>
                      <a:prstDash val="sysDash"/>
                      <a:round/>
                      <a:headEnd type="none" w="med" len="med"/>
                      <a:tailEnd type="none" w="med" len="med"/>
                    </a:lnR>
                  </a:tcPr>
                </a:tc>
                <a:tc>
                  <a:txBody>
                    <a:bodyPr/>
                    <a:lstStyle/>
                    <a:p>
                      <a:pPr algn="ctr"/>
                      <a:r>
                        <a:rPr lang="en-US" b="1" dirty="0" smtClean="0">
                          <a:solidFill>
                            <a:srgbClr val="0000FF"/>
                          </a:solidFill>
                        </a:rPr>
                        <a:t>12</a:t>
                      </a:r>
                      <a:endParaRPr lang="en-US" b="1" dirty="0">
                        <a:solidFill>
                          <a:srgbClr val="0000FF"/>
                        </a:solidFill>
                      </a:endParaRPr>
                    </a:p>
                  </a:txBody>
                  <a:tcPr>
                    <a:lnL w="19050" cap="flat" cmpd="sng" algn="ctr">
                      <a:solidFill>
                        <a:scrgbClr r="0" g="0" b="0"/>
                      </a:solidFill>
                      <a:prstDash val="sysDash"/>
                      <a:round/>
                      <a:headEnd type="none" w="med" len="med"/>
                      <a:tailEnd type="none" w="med" len="med"/>
                    </a:lnL>
                    <a:lnR w="28575" cap="flat" cmpd="sng" algn="ctr">
                      <a:solidFill>
                        <a:scrgbClr r="0" g="0" b="0"/>
                      </a:solidFill>
                      <a:prstDash val="solid"/>
                      <a:round/>
                      <a:headEnd type="none" w="med" len="med"/>
                      <a:tailEnd type="none" w="med" len="med"/>
                    </a:lnR>
                  </a:tcPr>
                </a:tc>
                <a:tc>
                  <a:txBody>
                    <a:bodyPr/>
                    <a:lstStyle/>
                    <a:p>
                      <a:pPr algn="ctr"/>
                      <a:r>
                        <a:rPr lang="en-US" b="1" dirty="0" smtClean="0">
                          <a:solidFill>
                            <a:srgbClr val="0000FF"/>
                          </a:solidFill>
                        </a:rPr>
                        <a:t>30%</a:t>
                      </a:r>
                      <a:endParaRPr lang="en-US" b="1" dirty="0">
                        <a:solidFill>
                          <a:srgbClr val="0000FF"/>
                        </a:solidFill>
                      </a:endParaRPr>
                    </a:p>
                  </a:txBody>
                  <a:tcPr>
                    <a:lnL w="28575" cap="flat" cmpd="sng" algn="ctr">
                      <a:solidFill>
                        <a:scrgbClr r="0" g="0" b="0"/>
                      </a:solidFill>
                      <a:prstDash val="solid"/>
                      <a:round/>
                      <a:headEnd type="none" w="med" len="med"/>
                      <a:tailEnd type="none" w="med" len="med"/>
                    </a:lnL>
                    <a:lnR w="19050" cap="flat" cmpd="sng" algn="ctr">
                      <a:solidFill>
                        <a:scrgbClr r="0" g="0" b="0"/>
                      </a:solidFill>
                      <a:prstDash val="sysDash"/>
                      <a:round/>
                      <a:headEnd type="none" w="med" len="med"/>
                      <a:tailEnd type="none" w="med" len="med"/>
                    </a:lnR>
                  </a:tcPr>
                </a:tc>
                <a:tc>
                  <a:txBody>
                    <a:bodyPr/>
                    <a:lstStyle/>
                    <a:p>
                      <a:pPr algn="ctr"/>
                      <a:r>
                        <a:rPr lang="en-US" b="1" dirty="0" smtClean="0">
                          <a:solidFill>
                            <a:srgbClr val="0000FF"/>
                          </a:solidFill>
                        </a:rPr>
                        <a:t>40%</a:t>
                      </a:r>
                      <a:endParaRPr lang="en-US" b="1" dirty="0">
                        <a:solidFill>
                          <a:srgbClr val="0000FF"/>
                        </a:solidFill>
                      </a:endParaRPr>
                    </a:p>
                  </a:txBody>
                  <a:tcPr>
                    <a:lnL w="19050" cap="flat" cmpd="sng" algn="ctr">
                      <a:solidFill>
                        <a:scrgbClr r="0" g="0" b="0"/>
                      </a:solidFill>
                      <a:prstDash val="sysDash"/>
                      <a:round/>
                      <a:headEnd type="none" w="med" len="med"/>
                      <a:tailEnd type="none" w="med" len="med"/>
                    </a:lnL>
                  </a:tcPr>
                </a:tc>
              </a:tr>
              <a:tr h="370840">
                <a:tc>
                  <a:txBody>
                    <a:bodyPr/>
                    <a:lstStyle/>
                    <a:p>
                      <a:pPr algn="ctr"/>
                      <a:r>
                        <a:rPr lang="en-US" b="1" dirty="0" smtClean="0"/>
                        <a:t>Total</a:t>
                      </a:r>
                      <a:endParaRPr lang="en-US" b="1" dirty="0"/>
                    </a:p>
                  </a:txBody>
                  <a:tcPr>
                    <a:lnR w="28575" cap="flat" cmpd="sng" algn="ctr">
                      <a:solidFill>
                        <a:scrgbClr r="0" g="0" b="0"/>
                      </a:solidFill>
                      <a:prstDash val="solid"/>
                      <a:round/>
                      <a:headEnd type="none" w="med" len="med"/>
                      <a:tailEnd type="none" w="med" len="med"/>
                    </a:lnR>
                  </a:tcPr>
                </a:tc>
                <a:tc>
                  <a:txBody>
                    <a:bodyPr/>
                    <a:lstStyle/>
                    <a:p>
                      <a:pPr algn="ctr"/>
                      <a:r>
                        <a:rPr lang="en-US" b="1" dirty="0" smtClean="0"/>
                        <a:t>13</a:t>
                      </a:r>
                      <a:endParaRPr lang="en-US" b="1" dirty="0"/>
                    </a:p>
                  </a:txBody>
                  <a:tcPr>
                    <a:lnL w="28575" cap="flat" cmpd="sng" algn="ctr">
                      <a:solidFill>
                        <a:scrgbClr r="0" g="0" b="0"/>
                      </a:solidFill>
                      <a:prstDash val="solid"/>
                      <a:round/>
                      <a:headEnd type="none" w="med" len="med"/>
                      <a:tailEnd type="none" w="med" len="med"/>
                    </a:lnL>
                    <a:lnR w="19050" cap="flat" cmpd="sng" algn="ctr">
                      <a:solidFill>
                        <a:scrgbClr r="0" g="0" b="0"/>
                      </a:solidFill>
                      <a:prstDash val="sysDash"/>
                      <a:round/>
                      <a:headEnd type="none" w="med" len="med"/>
                      <a:tailEnd type="none" w="med" len="med"/>
                    </a:lnR>
                  </a:tcPr>
                </a:tc>
                <a:tc>
                  <a:txBody>
                    <a:bodyPr/>
                    <a:lstStyle/>
                    <a:p>
                      <a:pPr algn="ctr"/>
                      <a:r>
                        <a:rPr lang="en-US" b="1" dirty="0" smtClean="0"/>
                        <a:t>47</a:t>
                      </a:r>
                      <a:endParaRPr lang="en-US" b="1" dirty="0"/>
                    </a:p>
                  </a:txBody>
                  <a:tcPr>
                    <a:lnL w="19050" cap="flat" cmpd="sng" algn="ctr">
                      <a:solidFill>
                        <a:scrgbClr r="0" g="0" b="0"/>
                      </a:solidFill>
                      <a:prstDash val="sysDash"/>
                      <a:round/>
                      <a:headEnd type="none" w="med" len="med"/>
                      <a:tailEnd type="none" w="med" len="med"/>
                    </a:lnL>
                    <a:lnR w="28575" cap="flat" cmpd="sng" algn="ctr">
                      <a:solidFill>
                        <a:scrgbClr r="0" g="0" b="0"/>
                      </a:solidFill>
                      <a:prstDash val="solid"/>
                      <a:round/>
                      <a:headEnd type="none" w="med" len="med"/>
                      <a:tailEnd type="none" w="med" len="med"/>
                    </a:lnR>
                  </a:tcPr>
                </a:tc>
                <a:tc>
                  <a:txBody>
                    <a:bodyPr/>
                    <a:lstStyle/>
                    <a:p>
                      <a:pPr algn="ctr"/>
                      <a:r>
                        <a:rPr lang="en-US" b="1" dirty="0" smtClean="0"/>
                        <a:t>11</a:t>
                      </a:r>
                      <a:endParaRPr lang="en-US" b="1" dirty="0"/>
                    </a:p>
                  </a:txBody>
                  <a:tcPr>
                    <a:lnL w="28575" cap="flat" cmpd="sng" algn="ctr">
                      <a:solidFill>
                        <a:scrgbClr r="0" g="0" b="0"/>
                      </a:solidFill>
                      <a:prstDash val="solid"/>
                      <a:round/>
                      <a:headEnd type="none" w="med" len="med"/>
                      <a:tailEnd type="none" w="med" len="med"/>
                    </a:lnL>
                    <a:lnR w="19050" cap="flat" cmpd="sng" algn="ctr">
                      <a:solidFill>
                        <a:scrgbClr r="0" g="0" b="0"/>
                      </a:solidFill>
                      <a:prstDash val="sysDash"/>
                      <a:round/>
                      <a:headEnd type="none" w="med" len="med"/>
                      <a:tailEnd type="none" w="med" len="med"/>
                    </a:lnR>
                  </a:tcPr>
                </a:tc>
                <a:tc>
                  <a:txBody>
                    <a:bodyPr/>
                    <a:lstStyle/>
                    <a:p>
                      <a:pPr algn="ctr"/>
                      <a:r>
                        <a:rPr lang="en-US" b="1" dirty="0" smtClean="0"/>
                        <a:t>49</a:t>
                      </a:r>
                      <a:endParaRPr lang="en-US" b="1" dirty="0"/>
                    </a:p>
                  </a:txBody>
                  <a:tcPr>
                    <a:lnL w="19050" cap="flat" cmpd="sng" algn="ctr">
                      <a:solidFill>
                        <a:scrgbClr r="0" g="0" b="0"/>
                      </a:solidFill>
                      <a:prstDash val="sysDash"/>
                      <a:round/>
                      <a:headEnd type="none" w="med" len="med"/>
                      <a:tailEnd type="none" w="med" len="med"/>
                    </a:lnL>
                    <a:lnR w="28575" cap="flat" cmpd="sng" algn="ctr">
                      <a:solidFill>
                        <a:scrgbClr r="0" g="0" b="0"/>
                      </a:solidFill>
                      <a:prstDash val="solid"/>
                      <a:round/>
                      <a:headEnd type="none" w="med" len="med"/>
                      <a:tailEnd type="none" w="med" len="med"/>
                    </a:lnR>
                  </a:tcPr>
                </a:tc>
                <a:tc>
                  <a:txBody>
                    <a:bodyPr/>
                    <a:lstStyle/>
                    <a:p>
                      <a:pPr algn="ctr"/>
                      <a:r>
                        <a:rPr lang="en-US" b="1" dirty="0" smtClean="0"/>
                        <a:t>22%</a:t>
                      </a:r>
                      <a:endParaRPr lang="en-US" b="1" dirty="0"/>
                    </a:p>
                  </a:txBody>
                  <a:tcPr>
                    <a:lnL w="28575" cap="flat" cmpd="sng" algn="ctr">
                      <a:solidFill>
                        <a:scrgbClr r="0" g="0" b="0"/>
                      </a:solidFill>
                      <a:prstDash val="solid"/>
                      <a:round/>
                      <a:headEnd type="none" w="med" len="med"/>
                      <a:tailEnd type="none" w="med" len="med"/>
                    </a:lnL>
                    <a:lnR w="19050" cap="flat" cmpd="sng" algn="ctr">
                      <a:solidFill>
                        <a:scrgbClr r="0" g="0" b="0"/>
                      </a:solidFill>
                      <a:prstDash val="sysDash"/>
                      <a:round/>
                      <a:headEnd type="none" w="med" len="med"/>
                      <a:tailEnd type="none" w="med" len="med"/>
                    </a:lnR>
                  </a:tcPr>
                </a:tc>
                <a:tc>
                  <a:txBody>
                    <a:bodyPr/>
                    <a:lstStyle/>
                    <a:p>
                      <a:pPr algn="ctr"/>
                      <a:r>
                        <a:rPr lang="en-US" b="1" dirty="0" smtClean="0"/>
                        <a:t>18%</a:t>
                      </a:r>
                      <a:endParaRPr lang="en-US" b="1" dirty="0"/>
                    </a:p>
                  </a:txBody>
                  <a:tcPr>
                    <a:lnL w="19050" cap="flat" cmpd="sng" algn="ctr">
                      <a:solidFill>
                        <a:scrgbClr r="0" g="0" b="0"/>
                      </a:solidFill>
                      <a:prstDash val="sysDash"/>
                      <a:round/>
                      <a:headEnd type="none" w="med" len="med"/>
                      <a:tailEnd type="none" w="med" len="med"/>
                    </a:lnL>
                  </a:tcPr>
                </a:tc>
              </a:tr>
            </a:tbl>
          </a:graphicData>
        </a:graphic>
      </p:graphicFrame>
      <p:sp>
        <p:nvSpPr>
          <p:cNvPr id="7" name="TextBox 6"/>
          <p:cNvSpPr txBox="1"/>
          <p:nvPr/>
        </p:nvSpPr>
        <p:spPr>
          <a:xfrm>
            <a:off x="457199" y="4548899"/>
            <a:ext cx="8485127" cy="1569660"/>
          </a:xfrm>
          <a:prstGeom prst="rect">
            <a:avLst/>
          </a:prstGeom>
          <a:noFill/>
        </p:spPr>
        <p:txBody>
          <a:bodyPr wrap="square" rtlCol="0">
            <a:spAutoFit/>
          </a:bodyPr>
          <a:lstStyle/>
          <a:p>
            <a:pPr algn="ctr"/>
            <a:r>
              <a:rPr lang="en-US" sz="2400" b="1" dirty="0" smtClean="0"/>
              <a:t>Did Drug </a:t>
            </a:r>
            <a:r>
              <a:rPr lang="en-US" sz="2400" b="1" dirty="0"/>
              <a:t>B</a:t>
            </a:r>
            <a:r>
              <a:rPr lang="en-US" sz="2400" b="1" dirty="0" smtClean="0"/>
              <a:t> decrease the percentage of heart attacks?</a:t>
            </a:r>
          </a:p>
          <a:p>
            <a:r>
              <a:rPr lang="en-US" sz="2400" dirty="0" smtClean="0"/>
              <a:t>How would you analyze the data? </a:t>
            </a:r>
          </a:p>
          <a:p>
            <a:pPr marL="342900" indent="-342900">
              <a:buFont typeface="Arial"/>
              <a:buChar char="•"/>
            </a:pPr>
            <a:r>
              <a:rPr lang="en-US" sz="2400" dirty="0" smtClean="0"/>
              <a:t>The suspected mechanism of Drug B is through Blood Pressure</a:t>
            </a:r>
          </a:p>
          <a:p>
            <a:pPr marL="342900" indent="-342900">
              <a:buFont typeface="Arial"/>
              <a:buChar char="•"/>
            </a:pPr>
            <a:r>
              <a:rPr lang="en-US" sz="2400" dirty="0" smtClean="0"/>
              <a:t>Blood pressure is stable once measured</a:t>
            </a:r>
          </a:p>
        </p:txBody>
      </p:sp>
      <p:sp>
        <p:nvSpPr>
          <p:cNvPr id="8" name="TextBox 7"/>
          <p:cNvSpPr txBox="1"/>
          <p:nvPr/>
        </p:nvSpPr>
        <p:spPr>
          <a:xfrm>
            <a:off x="1235792" y="4410400"/>
            <a:ext cx="184666"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474743441"/>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273836"/>
          </a:xfrm>
        </p:spPr>
        <p:txBody>
          <a:bodyPr>
            <a:normAutofit/>
          </a:bodyPr>
          <a:lstStyle/>
          <a:p>
            <a:r>
              <a:rPr lang="en-US" sz="3400" b="1" dirty="0" smtClean="0"/>
              <a:t>Case 2: Mediators</a:t>
            </a:r>
            <a:endParaRPr lang="en-US" sz="3400" b="1"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3039863852"/>
              </p:ext>
            </p:extLst>
          </p:nvPr>
        </p:nvGraphicFramePr>
        <p:xfrm>
          <a:off x="216908" y="1228868"/>
          <a:ext cx="3765087" cy="1688909"/>
        </p:xfrm>
        <a:graphic>
          <a:graphicData uri="http://schemas.openxmlformats.org/drawingml/2006/table">
            <a:tbl>
              <a:tblPr firstRow="1" bandRow="1">
                <a:tableStyleId>{B301B821-A1FF-4177-AEE7-76D212191A09}</a:tableStyleId>
              </a:tblPr>
              <a:tblGrid>
                <a:gridCol w="675608"/>
                <a:gridCol w="442295"/>
                <a:gridCol w="541823"/>
                <a:gridCol w="490758"/>
                <a:gridCol w="609284"/>
                <a:gridCol w="456963"/>
                <a:gridCol w="548356"/>
              </a:tblGrid>
              <a:tr h="358997">
                <a:tc>
                  <a:txBody>
                    <a:bodyPr/>
                    <a:lstStyle/>
                    <a:p>
                      <a:endParaRPr lang="en-US" dirty="0"/>
                    </a:p>
                  </a:txBody>
                  <a:tcPr>
                    <a:lnR w="28575" cap="flat" cmpd="sng" algn="ctr">
                      <a:solidFill>
                        <a:scrgbClr r="0" g="0" b="0"/>
                      </a:solidFill>
                      <a:prstDash val="solid"/>
                      <a:round/>
                      <a:headEnd type="none" w="med" len="med"/>
                      <a:tailEnd type="none" w="med" len="med"/>
                    </a:lnR>
                  </a:tcPr>
                </a:tc>
                <a:tc gridSpan="2">
                  <a:txBody>
                    <a:bodyPr/>
                    <a:lstStyle/>
                    <a:p>
                      <a:pPr algn="ctr"/>
                      <a:r>
                        <a:rPr lang="en-US" sz="1200" dirty="0" smtClean="0"/>
                        <a:t>Control (No Drug B)</a:t>
                      </a:r>
                      <a:endParaRPr lang="en-US" sz="1200" dirty="0"/>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tcPr>
                </a:tc>
                <a:tc hMerge="1">
                  <a:txBody>
                    <a:bodyPr/>
                    <a:lstStyle/>
                    <a:p>
                      <a:endParaRPr lang="en-US"/>
                    </a:p>
                  </a:txBody>
                  <a:tcPr/>
                </a:tc>
                <a:tc gridSpan="2">
                  <a:txBody>
                    <a:bodyPr/>
                    <a:lstStyle/>
                    <a:p>
                      <a:pPr algn="ctr"/>
                      <a:r>
                        <a:rPr lang="en-US" sz="1200" dirty="0" smtClean="0"/>
                        <a:t>Treatment (Drug B)</a:t>
                      </a:r>
                      <a:endParaRPr lang="en-US" sz="1200" dirty="0"/>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tcPr>
                </a:tc>
                <a:tc hMerge="1">
                  <a:txBody>
                    <a:bodyPr/>
                    <a:lstStyle/>
                    <a:p>
                      <a:endParaRPr lang="en-US"/>
                    </a:p>
                  </a:txBody>
                  <a:tcPr/>
                </a:tc>
                <a:tc gridSpan="2">
                  <a:txBody>
                    <a:bodyPr/>
                    <a:lstStyle/>
                    <a:p>
                      <a:endParaRPr lang="en-US" dirty="0"/>
                    </a:p>
                  </a:txBody>
                  <a:tcPr>
                    <a:lnL w="28575" cap="flat" cmpd="sng" algn="ctr">
                      <a:solidFill>
                        <a:scrgbClr r="0" g="0" b="0"/>
                      </a:solidFill>
                      <a:prstDash val="solid"/>
                      <a:round/>
                      <a:headEnd type="none" w="med" len="med"/>
                      <a:tailEnd type="none" w="med" len="med"/>
                    </a:lnL>
                  </a:tcPr>
                </a:tc>
                <a:tc hMerge="1">
                  <a:txBody>
                    <a:bodyPr/>
                    <a:lstStyle/>
                    <a:p>
                      <a:endParaRPr lang="en-US"/>
                    </a:p>
                  </a:txBody>
                  <a:tcPr/>
                </a:tc>
              </a:tr>
              <a:tr h="408749">
                <a:tc>
                  <a:txBody>
                    <a:bodyPr/>
                    <a:lstStyle/>
                    <a:p>
                      <a:endParaRPr lang="en-US" dirty="0"/>
                    </a:p>
                  </a:txBody>
                  <a:tcPr>
                    <a:lnR w="28575" cap="flat" cmpd="sng" algn="ctr">
                      <a:solidFill>
                        <a:scrgbClr r="0" g="0" b="0"/>
                      </a:solidFill>
                      <a:prstDash val="solid"/>
                      <a:round/>
                      <a:headEnd type="none" w="med" len="med"/>
                      <a:tailEnd type="none" w="med" len="med"/>
                    </a:lnR>
                  </a:tcPr>
                </a:tc>
                <a:tc>
                  <a:txBody>
                    <a:bodyPr/>
                    <a:lstStyle/>
                    <a:p>
                      <a:r>
                        <a:rPr lang="en-US" sz="1000" b="1" dirty="0" smtClean="0"/>
                        <a:t>HA</a:t>
                      </a:r>
                      <a:endParaRPr lang="en-US" sz="1000" b="1" dirty="0"/>
                    </a:p>
                  </a:txBody>
                  <a:tcPr>
                    <a:lnL w="28575" cap="flat" cmpd="sng" algn="ctr">
                      <a:solidFill>
                        <a:scrgbClr r="0" g="0" b="0"/>
                      </a:solidFill>
                      <a:prstDash val="solid"/>
                      <a:round/>
                      <a:headEnd type="none" w="med" len="med"/>
                      <a:tailEnd type="none" w="med" len="med"/>
                    </a:lnL>
                    <a:lnR w="19050" cap="flat" cmpd="sng" algn="ctr">
                      <a:solidFill>
                        <a:scrgbClr r="0" g="0" b="0"/>
                      </a:solidFill>
                      <a:prstDash val="sysDash"/>
                      <a:round/>
                      <a:headEnd type="none" w="med" len="med"/>
                      <a:tailEnd type="none" w="med" len="med"/>
                    </a:lnR>
                  </a:tcPr>
                </a:tc>
                <a:tc>
                  <a:txBody>
                    <a:bodyPr/>
                    <a:lstStyle/>
                    <a:p>
                      <a:r>
                        <a:rPr lang="en-US" sz="1000" b="1" dirty="0" smtClean="0"/>
                        <a:t>No HA</a:t>
                      </a:r>
                      <a:endParaRPr lang="en-US" sz="1000" b="1" dirty="0"/>
                    </a:p>
                  </a:txBody>
                  <a:tcPr>
                    <a:lnL w="19050" cap="flat" cmpd="sng" algn="ctr">
                      <a:solidFill>
                        <a:scrgbClr r="0" g="0" b="0"/>
                      </a:solidFill>
                      <a:prstDash val="sysDash"/>
                      <a:round/>
                      <a:headEnd type="none" w="med" len="med"/>
                      <a:tailEnd type="none" w="med" len="med"/>
                    </a:lnL>
                    <a:lnR w="28575" cap="flat" cmpd="sng" algn="ctr">
                      <a:solidFill>
                        <a:scrgbClr r="0" g="0" b="0"/>
                      </a:solidFill>
                      <a:prstDash val="solid"/>
                      <a:round/>
                      <a:headEnd type="none" w="med" len="med"/>
                      <a:tailEnd type="none" w="med" len="med"/>
                    </a:lnR>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000" b="1" dirty="0" smtClean="0"/>
                        <a:t>HA</a:t>
                      </a:r>
                    </a:p>
                    <a:p>
                      <a:endParaRPr lang="en-US" sz="1000" b="1" dirty="0"/>
                    </a:p>
                  </a:txBody>
                  <a:tcPr>
                    <a:lnL w="28575" cap="flat" cmpd="sng" algn="ctr">
                      <a:solidFill>
                        <a:scrgbClr r="0" g="0" b="0"/>
                      </a:solidFill>
                      <a:prstDash val="solid"/>
                      <a:round/>
                      <a:headEnd type="none" w="med" len="med"/>
                      <a:tailEnd type="none" w="med" len="med"/>
                    </a:lnL>
                    <a:lnR w="19050" cap="flat" cmpd="sng" algn="ctr">
                      <a:solidFill>
                        <a:scrgbClr r="0" g="0" b="0"/>
                      </a:solidFill>
                      <a:prstDash val="sysDash"/>
                      <a:round/>
                      <a:headEnd type="none" w="med" len="med"/>
                      <a:tailEnd type="none" w="med" len="med"/>
                    </a:lnR>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000" b="1" dirty="0" smtClean="0"/>
                        <a:t>No HA</a:t>
                      </a:r>
                    </a:p>
                    <a:p>
                      <a:endParaRPr lang="en-US" sz="1000" b="1" dirty="0"/>
                    </a:p>
                  </a:txBody>
                  <a:tcPr>
                    <a:lnL w="19050" cap="flat" cmpd="sng" algn="ctr">
                      <a:solidFill>
                        <a:scrgbClr r="0" g="0" b="0"/>
                      </a:solidFill>
                      <a:prstDash val="sysDash"/>
                      <a:round/>
                      <a:headEnd type="none" w="med" len="med"/>
                      <a:tailEnd type="none" w="med" len="med"/>
                    </a:lnL>
                    <a:lnR w="28575" cap="flat" cmpd="sng" algn="ctr">
                      <a:solidFill>
                        <a:scrgbClr r="0" g="0" b="0"/>
                      </a:solidFill>
                      <a:prstDash val="solid"/>
                      <a:round/>
                      <a:headEnd type="none" w="med" len="med"/>
                      <a:tailEnd type="none" w="med" len="med"/>
                    </a:lnR>
                  </a:tcPr>
                </a:tc>
                <a:tc>
                  <a:txBody>
                    <a:bodyPr/>
                    <a:lstStyle/>
                    <a:p>
                      <a:r>
                        <a:rPr lang="en-US" sz="1000" b="1" dirty="0" smtClean="0"/>
                        <a:t>Con.</a:t>
                      </a:r>
                      <a:endParaRPr lang="en-US" sz="1000" b="1" dirty="0"/>
                    </a:p>
                  </a:txBody>
                  <a:tcPr>
                    <a:lnL w="28575" cap="flat" cmpd="sng" algn="ctr">
                      <a:solidFill>
                        <a:scrgbClr r="0" g="0" b="0"/>
                      </a:solidFill>
                      <a:prstDash val="solid"/>
                      <a:round/>
                      <a:headEnd type="none" w="med" len="med"/>
                      <a:tailEnd type="none" w="med" len="med"/>
                    </a:lnL>
                    <a:lnR w="19050" cap="flat" cmpd="sng" algn="ctr">
                      <a:solidFill>
                        <a:scrgbClr r="0" g="0" b="0"/>
                      </a:solidFill>
                      <a:prstDash val="sysDash"/>
                      <a:round/>
                      <a:headEnd type="none" w="med" len="med"/>
                      <a:tailEnd type="none" w="med" len="med"/>
                    </a:lnR>
                  </a:tcPr>
                </a:tc>
                <a:tc>
                  <a:txBody>
                    <a:bodyPr/>
                    <a:lstStyle/>
                    <a:p>
                      <a:r>
                        <a:rPr lang="en-US" sz="1000" b="1" dirty="0" smtClean="0"/>
                        <a:t>Treat (D)</a:t>
                      </a:r>
                      <a:endParaRPr lang="en-US" sz="1000" b="1" dirty="0"/>
                    </a:p>
                  </a:txBody>
                  <a:tcPr>
                    <a:lnL w="19050" cap="flat" cmpd="sng" algn="ctr">
                      <a:solidFill>
                        <a:scrgbClr r="0" g="0" b="0"/>
                      </a:solidFill>
                      <a:prstDash val="sysDash"/>
                      <a:round/>
                      <a:headEnd type="none" w="med" len="med"/>
                      <a:tailEnd type="none" w="med" len="med"/>
                    </a:lnL>
                  </a:tcPr>
                </a:tc>
              </a:tr>
              <a:tr h="215398">
                <a:tc>
                  <a:txBody>
                    <a:bodyPr/>
                    <a:lstStyle/>
                    <a:p>
                      <a:pPr algn="ctr"/>
                      <a:r>
                        <a:rPr lang="en-US" sz="1200" b="1" dirty="0" smtClean="0"/>
                        <a:t>Low</a:t>
                      </a:r>
                      <a:r>
                        <a:rPr lang="en-US" sz="1200" b="1" baseline="0" dirty="0" smtClean="0"/>
                        <a:t> BP</a:t>
                      </a:r>
                      <a:endParaRPr lang="en-US" sz="1200" b="1" dirty="0"/>
                    </a:p>
                  </a:txBody>
                  <a:tcPr>
                    <a:lnR w="28575" cap="flat" cmpd="sng" algn="ctr">
                      <a:solidFill>
                        <a:scrgbClr r="0" g="0" b="0"/>
                      </a:solidFill>
                      <a:prstDash val="solid"/>
                      <a:round/>
                      <a:headEnd type="none" w="med" len="med"/>
                      <a:tailEnd type="none" w="med" len="med"/>
                    </a:lnR>
                  </a:tcPr>
                </a:tc>
                <a:tc>
                  <a:txBody>
                    <a:bodyPr/>
                    <a:lstStyle/>
                    <a:p>
                      <a:pPr algn="ctr"/>
                      <a:r>
                        <a:rPr lang="en-US" sz="1200" b="1" dirty="0" smtClean="0">
                          <a:solidFill>
                            <a:srgbClr val="0000FF"/>
                          </a:solidFill>
                        </a:rPr>
                        <a:t>1</a:t>
                      </a:r>
                      <a:endParaRPr lang="en-US" sz="1200" b="1" dirty="0">
                        <a:solidFill>
                          <a:srgbClr val="0000FF"/>
                        </a:solidFill>
                      </a:endParaRPr>
                    </a:p>
                  </a:txBody>
                  <a:tcPr>
                    <a:lnL w="28575" cap="flat" cmpd="sng" algn="ctr">
                      <a:solidFill>
                        <a:scrgbClr r="0" g="0" b="0"/>
                      </a:solidFill>
                      <a:prstDash val="solid"/>
                      <a:round/>
                      <a:headEnd type="none" w="med" len="med"/>
                      <a:tailEnd type="none" w="med" len="med"/>
                    </a:lnL>
                    <a:lnR w="19050" cap="flat" cmpd="sng" algn="ctr">
                      <a:solidFill>
                        <a:scrgbClr r="0" g="0" b="0"/>
                      </a:solidFill>
                      <a:prstDash val="sysDash"/>
                      <a:round/>
                      <a:headEnd type="none" w="med" len="med"/>
                      <a:tailEnd type="none" w="med" len="med"/>
                    </a:lnR>
                  </a:tcPr>
                </a:tc>
                <a:tc>
                  <a:txBody>
                    <a:bodyPr/>
                    <a:lstStyle/>
                    <a:p>
                      <a:pPr algn="ctr"/>
                      <a:r>
                        <a:rPr lang="en-US" sz="1200" b="1" dirty="0" smtClean="0">
                          <a:solidFill>
                            <a:srgbClr val="0000FF"/>
                          </a:solidFill>
                        </a:rPr>
                        <a:t>19</a:t>
                      </a:r>
                      <a:endParaRPr lang="en-US" sz="1200" b="1" dirty="0">
                        <a:solidFill>
                          <a:srgbClr val="0000FF"/>
                        </a:solidFill>
                      </a:endParaRPr>
                    </a:p>
                  </a:txBody>
                  <a:tcPr>
                    <a:lnL w="19050" cap="flat" cmpd="sng" algn="ctr">
                      <a:solidFill>
                        <a:scrgbClr r="0" g="0" b="0"/>
                      </a:solidFill>
                      <a:prstDash val="sysDash"/>
                      <a:round/>
                      <a:headEnd type="none" w="med" len="med"/>
                      <a:tailEnd type="none" w="med" len="med"/>
                    </a:lnL>
                    <a:lnR w="28575" cap="flat" cmpd="sng" algn="ctr">
                      <a:solidFill>
                        <a:scrgbClr r="0" g="0" b="0"/>
                      </a:solidFill>
                      <a:prstDash val="solid"/>
                      <a:round/>
                      <a:headEnd type="none" w="med" len="med"/>
                      <a:tailEnd type="none" w="med" len="med"/>
                    </a:lnR>
                  </a:tcPr>
                </a:tc>
                <a:tc>
                  <a:txBody>
                    <a:bodyPr/>
                    <a:lstStyle/>
                    <a:p>
                      <a:pPr algn="ctr"/>
                      <a:r>
                        <a:rPr lang="en-US" sz="1200" b="1" dirty="0" smtClean="0">
                          <a:solidFill>
                            <a:srgbClr val="0000FF"/>
                          </a:solidFill>
                        </a:rPr>
                        <a:t>3</a:t>
                      </a:r>
                      <a:endParaRPr lang="en-US" sz="1200" b="1" dirty="0">
                        <a:solidFill>
                          <a:srgbClr val="0000FF"/>
                        </a:solidFill>
                      </a:endParaRPr>
                    </a:p>
                  </a:txBody>
                  <a:tcPr>
                    <a:lnL w="28575" cap="flat" cmpd="sng" algn="ctr">
                      <a:solidFill>
                        <a:scrgbClr r="0" g="0" b="0"/>
                      </a:solidFill>
                      <a:prstDash val="solid"/>
                      <a:round/>
                      <a:headEnd type="none" w="med" len="med"/>
                      <a:tailEnd type="none" w="med" len="med"/>
                    </a:lnL>
                    <a:lnR w="19050" cap="flat" cmpd="sng" algn="ctr">
                      <a:solidFill>
                        <a:scrgbClr r="0" g="0" b="0"/>
                      </a:solidFill>
                      <a:prstDash val="sysDash"/>
                      <a:round/>
                      <a:headEnd type="none" w="med" len="med"/>
                      <a:tailEnd type="none" w="med" len="med"/>
                    </a:lnR>
                  </a:tcPr>
                </a:tc>
                <a:tc>
                  <a:txBody>
                    <a:bodyPr/>
                    <a:lstStyle/>
                    <a:p>
                      <a:pPr algn="ctr"/>
                      <a:r>
                        <a:rPr lang="en-US" sz="1200" b="1" dirty="0" smtClean="0">
                          <a:solidFill>
                            <a:srgbClr val="0000FF"/>
                          </a:solidFill>
                        </a:rPr>
                        <a:t>37</a:t>
                      </a:r>
                      <a:endParaRPr lang="en-US" sz="1200" b="1" dirty="0">
                        <a:solidFill>
                          <a:srgbClr val="0000FF"/>
                        </a:solidFill>
                      </a:endParaRPr>
                    </a:p>
                  </a:txBody>
                  <a:tcPr>
                    <a:lnL w="19050" cap="flat" cmpd="sng" algn="ctr">
                      <a:solidFill>
                        <a:scrgbClr r="0" g="0" b="0"/>
                      </a:solidFill>
                      <a:prstDash val="sysDash"/>
                      <a:round/>
                      <a:headEnd type="none" w="med" len="med"/>
                      <a:tailEnd type="none" w="med" len="med"/>
                    </a:lnL>
                    <a:lnR w="28575" cap="flat" cmpd="sng" algn="ctr">
                      <a:solidFill>
                        <a:scrgbClr r="0" g="0" b="0"/>
                      </a:solidFill>
                      <a:prstDash val="solid"/>
                      <a:round/>
                      <a:headEnd type="none" w="med" len="med"/>
                      <a:tailEnd type="none" w="med" len="med"/>
                    </a:lnR>
                  </a:tcPr>
                </a:tc>
                <a:tc>
                  <a:txBody>
                    <a:bodyPr/>
                    <a:lstStyle/>
                    <a:p>
                      <a:pPr algn="ctr"/>
                      <a:r>
                        <a:rPr lang="en-US" sz="1200" b="1" dirty="0" smtClean="0">
                          <a:solidFill>
                            <a:srgbClr val="0000FF"/>
                          </a:solidFill>
                        </a:rPr>
                        <a:t>5%</a:t>
                      </a:r>
                      <a:endParaRPr lang="en-US" sz="1200" b="1" dirty="0">
                        <a:solidFill>
                          <a:srgbClr val="0000FF"/>
                        </a:solidFill>
                      </a:endParaRPr>
                    </a:p>
                  </a:txBody>
                  <a:tcPr>
                    <a:lnL w="28575" cap="flat" cmpd="sng" algn="ctr">
                      <a:solidFill>
                        <a:scrgbClr r="0" g="0" b="0"/>
                      </a:solidFill>
                      <a:prstDash val="solid"/>
                      <a:round/>
                      <a:headEnd type="none" w="med" len="med"/>
                      <a:tailEnd type="none" w="med" len="med"/>
                    </a:lnL>
                    <a:lnR w="19050" cap="flat" cmpd="sng" algn="ctr">
                      <a:solidFill>
                        <a:scrgbClr r="0" g="0" b="0"/>
                      </a:solidFill>
                      <a:prstDash val="sysDash"/>
                      <a:round/>
                      <a:headEnd type="none" w="med" len="med"/>
                      <a:tailEnd type="none" w="med" len="med"/>
                    </a:lnR>
                  </a:tcPr>
                </a:tc>
                <a:tc>
                  <a:txBody>
                    <a:bodyPr/>
                    <a:lstStyle/>
                    <a:p>
                      <a:pPr algn="ctr"/>
                      <a:r>
                        <a:rPr lang="en-US" sz="1200" b="1" dirty="0" smtClean="0">
                          <a:solidFill>
                            <a:srgbClr val="0000FF"/>
                          </a:solidFill>
                        </a:rPr>
                        <a:t>7.5%</a:t>
                      </a:r>
                      <a:endParaRPr lang="en-US" sz="1200" b="1" dirty="0">
                        <a:solidFill>
                          <a:srgbClr val="0000FF"/>
                        </a:solidFill>
                      </a:endParaRPr>
                    </a:p>
                  </a:txBody>
                  <a:tcPr>
                    <a:lnL w="19050" cap="flat" cmpd="sng" algn="ctr">
                      <a:solidFill>
                        <a:scrgbClr r="0" g="0" b="0"/>
                      </a:solidFill>
                      <a:prstDash val="sysDash"/>
                      <a:round/>
                      <a:headEnd type="none" w="med" len="med"/>
                      <a:tailEnd type="none" w="med" len="med"/>
                    </a:lnL>
                  </a:tcPr>
                </a:tc>
              </a:tr>
              <a:tr h="215398">
                <a:tc>
                  <a:txBody>
                    <a:bodyPr/>
                    <a:lstStyle/>
                    <a:p>
                      <a:pPr algn="ctr"/>
                      <a:r>
                        <a:rPr lang="en-US" sz="1200" b="1" dirty="0" smtClean="0"/>
                        <a:t>High</a:t>
                      </a:r>
                      <a:r>
                        <a:rPr lang="en-US" sz="1200" b="1" baseline="0" dirty="0" smtClean="0"/>
                        <a:t> BP</a:t>
                      </a:r>
                      <a:endParaRPr lang="en-US" sz="1200" b="1" dirty="0"/>
                    </a:p>
                  </a:txBody>
                  <a:tcPr>
                    <a:lnR w="28575" cap="flat" cmpd="sng" algn="ctr">
                      <a:solidFill>
                        <a:scrgbClr r="0" g="0" b="0"/>
                      </a:solidFill>
                      <a:prstDash val="solid"/>
                      <a:round/>
                      <a:headEnd type="none" w="med" len="med"/>
                      <a:tailEnd type="none" w="med" len="med"/>
                    </a:lnR>
                  </a:tcPr>
                </a:tc>
                <a:tc>
                  <a:txBody>
                    <a:bodyPr/>
                    <a:lstStyle/>
                    <a:p>
                      <a:pPr algn="ctr"/>
                      <a:r>
                        <a:rPr lang="en-US" sz="1200" b="1" dirty="0" smtClean="0">
                          <a:solidFill>
                            <a:srgbClr val="0000FF"/>
                          </a:solidFill>
                        </a:rPr>
                        <a:t>12</a:t>
                      </a:r>
                      <a:endParaRPr lang="en-US" sz="1200" b="1" dirty="0">
                        <a:solidFill>
                          <a:srgbClr val="0000FF"/>
                        </a:solidFill>
                      </a:endParaRPr>
                    </a:p>
                  </a:txBody>
                  <a:tcPr>
                    <a:lnL w="28575" cap="flat" cmpd="sng" algn="ctr">
                      <a:solidFill>
                        <a:scrgbClr r="0" g="0" b="0"/>
                      </a:solidFill>
                      <a:prstDash val="solid"/>
                      <a:round/>
                      <a:headEnd type="none" w="med" len="med"/>
                      <a:tailEnd type="none" w="med" len="med"/>
                    </a:lnL>
                    <a:lnR w="19050" cap="flat" cmpd="sng" algn="ctr">
                      <a:solidFill>
                        <a:scrgbClr r="0" g="0" b="0"/>
                      </a:solidFill>
                      <a:prstDash val="sysDash"/>
                      <a:round/>
                      <a:headEnd type="none" w="med" len="med"/>
                      <a:tailEnd type="none" w="med" len="med"/>
                    </a:lnR>
                  </a:tcPr>
                </a:tc>
                <a:tc>
                  <a:txBody>
                    <a:bodyPr/>
                    <a:lstStyle/>
                    <a:p>
                      <a:pPr algn="ctr"/>
                      <a:r>
                        <a:rPr lang="en-US" sz="1200" b="1" dirty="0" smtClean="0">
                          <a:solidFill>
                            <a:srgbClr val="0000FF"/>
                          </a:solidFill>
                        </a:rPr>
                        <a:t>28</a:t>
                      </a:r>
                      <a:endParaRPr lang="en-US" sz="1200" b="1" dirty="0">
                        <a:solidFill>
                          <a:srgbClr val="0000FF"/>
                        </a:solidFill>
                      </a:endParaRPr>
                    </a:p>
                  </a:txBody>
                  <a:tcPr>
                    <a:lnL w="19050" cap="flat" cmpd="sng" algn="ctr">
                      <a:solidFill>
                        <a:scrgbClr r="0" g="0" b="0"/>
                      </a:solidFill>
                      <a:prstDash val="sysDash"/>
                      <a:round/>
                      <a:headEnd type="none" w="med" len="med"/>
                      <a:tailEnd type="none" w="med" len="med"/>
                    </a:lnL>
                    <a:lnR w="28575" cap="flat" cmpd="sng" algn="ctr">
                      <a:solidFill>
                        <a:scrgbClr r="0" g="0" b="0"/>
                      </a:solidFill>
                      <a:prstDash val="solid"/>
                      <a:round/>
                      <a:headEnd type="none" w="med" len="med"/>
                      <a:tailEnd type="none" w="med" len="med"/>
                    </a:lnR>
                  </a:tcPr>
                </a:tc>
                <a:tc>
                  <a:txBody>
                    <a:bodyPr/>
                    <a:lstStyle/>
                    <a:p>
                      <a:pPr algn="ctr"/>
                      <a:r>
                        <a:rPr lang="en-US" sz="1200" b="1" dirty="0" smtClean="0">
                          <a:solidFill>
                            <a:srgbClr val="0000FF"/>
                          </a:solidFill>
                        </a:rPr>
                        <a:t>8</a:t>
                      </a:r>
                      <a:endParaRPr lang="en-US" sz="1200" b="1" dirty="0">
                        <a:solidFill>
                          <a:srgbClr val="0000FF"/>
                        </a:solidFill>
                      </a:endParaRPr>
                    </a:p>
                  </a:txBody>
                  <a:tcPr>
                    <a:lnL w="28575" cap="flat" cmpd="sng" algn="ctr">
                      <a:solidFill>
                        <a:scrgbClr r="0" g="0" b="0"/>
                      </a:solidFill>
                      <a:prstDash val="solid"/>
                      <a:round/>
                      <a:headEnd type="none" w="med" len="med"/>
                      <a:tailEnd type="none" w="med" len="med"/>
                    </a:lnL>
                    <a:lnR w="19050" cap="flat" cmpd="sng" algn="ctr">
                      <a:solidFill>
                        <a:scrgbClr r="0" g="0" b="0"/>
                      </a:solidFill>
                      <a:prstDash val="sysDash"/>
                      <a:round/>
                      <a:headEnd type="none" w="med" len="med"/>
                      <a:tailEnd type="none" w="med" len="med"/>
                    </a:lnR>
                  </a:tcPr>
                </a:tc>
                <a:tc>
                  <a:txBody>
                    <a:bodyPr/>
                    <a:lstStyle/>
                    <a:p>
                      <a:pPr algn="ctr"/>
                      <a:r>
                        <a:rPr lang="en-US" sz="1200" b="1" dirty="0" smtClean="0">
                          <a:solidFill>
                            <a:srgbClr val="0000FF"/>
                          </a:solidFill>
                        </a:rPr>
                        <a:t>12</a:t>
                      </a:r>
                      <a:endParaRPr lang="en-US" sz="1200" b="1" dirty="0">
                        <a:solidFill>
                          <a:srgbClr val="0000FF"/>
                        </a:solidFill>
                      </a:endParaRPr>
                    </a:p>
                  </a:txBody>
                  <a:tcPr>
                    <a:lnL w="19050" cap="flat" cmpd="sng" algn="ctr">
                      <a:solidFill>
                        <a:scrgbClr r="0" g="0" b="0"/>
                      </a:solidFill>
                      <a:prstDash val="sysDash"/>
                      <a:round/>
                      <a:headEnd type="none" w="med" len="med"/>
                      <a:tailEnd type="none" w="med" len="med"/>
                    </a:lnL>
                    <a:lnR w="28575" cap="flat" cmpd="sng" algn="ctr">
                      <a:solidFill>
                        <a:scrgbClr r="0" g="0" b="0"/>
                      </a:solidFill>
                      <a:prstDash val="solid"/>
                      <a:round/>
                      <a:headEnd type="none" w="med" len="med"/>
                      <a:tailEnd type="none" w="med" len="med"/>
                    </a:lnR>
                  </a:tcPr>
                </a:tc>
                <a:tc>
                  <a:txBody>
                    <a:bodyPr/>
                    <a:lstStyle/>
                    <a:p>
                      <a:pPr algn="ctr"/>
                      <a:r>
                        <a:rPr lang="en-US" sz="1200" b="1" dirty="0" smtClean="0">
                          <a:solidFill>
                            <a:srgbClr val="0000FF"/>
                          </a:solidFill>
                        </a:rPr>
                        <a:t>30%</a:t>
                      </a:r>
                      <a:endParaRPr lang="en-US" sz="1200" b="1" dirty="0">
                        <a:solidFill>
                          <a:srgbClr val="0000FF"/>
                        </a:solidFill>
                      </a:endParaRPr>
                    </a:p>
                  </a:txBody>
                  <a:tcPr>
                    <a:lnL w="28575" cap="flat" cmpd="sng" algn="ctr">
                      <a:solidFill>
                        <a:scrgbClr r="0" g="0" b="0"/>
                      </a:solidFill>
                      <a:prstDash val="solid"/>
                      <a:round/>
                      <a:headEnd type="none" w="med" len="med"/>
                      <a:tailEnd type="none" w="med" len="med"/>
                    </a:lnL>
                    <a:lnR w="19050" cap="flat" cmpd="sng" algn="ctr">
                      <a:solidFill>
                        <a:scrgbClr r="0" g="0" b="0"/>
                      </a:solidFill>
                      <a:prstDash val="sysDash"/>
                      <a:round/>
                      <a:headEnd type="none" w="med" len="med"/>
                      <a:tailEnd type="none" w="med" len="med"/>
                    </a:lnR>
                  </a:tcPr>
                </a:tc>
                <a:tc>
                  <a:txBody>
                    <a:bodyPr/>
                    <a:lstStyle/>
                    <a:p>
                      <a:pPr algn="ctr"/>
                      <a:r>
                        <a:rPr lang="en-US" sz="1200" b="1" dirty="0" smtClean="0">
                          <a:solidFill>
                            <a:srgbClr val="0000FF"/>
                          </a:solidFill>
                        </a:rPr>
                        <a:t>40%</a:t>
                      </a:r>
                      <a:endParaRPr lang="en-US" sz="1200" b="1" dirty="0">
                        <a:solidFill>
                          <a:srgbClr val="0000FF"/>
                        </a:solidFill>
                      </a:endParaRPr>
                    </a:p>
                  </a:txBody>
                  <a:tcPr>
                    <a:lnL w="19050" cap="flat" cmpd="sng" algn="ctr">
                      <a:solidFill>
                        <a:scrgbClr r="0" g="0" b="0"/>
                      </a:solidFill>
                      <a:prstDash val="sysDash"/>
                      <a:round/>
                      <a:headEnd type="none" w="med" len="med"/>
                      <a:tailEnd type="none" w="med" len="med"/>
                    </a:lnL>
                  </a:tcPr>
                </a:tc>
              </a:tr>
              <a:tr h="215398">
                <a:tc>
                  <a:txBody>
                    <a:bodyPr/>
                    <a:lstStyle/>
                    <a:p>
                      <a:pPr algn="ctr"/>
                      <a:r>
                        <a:rPr lang="en-US" sz="1200" b="1" dirty="0" smtClean="0"/>
                        <a:t>Total</a:t>
                      </a:r>
                      <a:endParaRPr lang="en-US" sz="1200" b="1" dirty="0"/>
                    </a:p>
                  </a:txBody>
                  <a:tcPr>
                    <a:lnR w="28575" cap="flat" cmpd="sng" algn="ctr">
                      <a:solidFill>
                        <a:scrgbClr r="0" g="0" b="0"/>
                      </a:solidFill>
                      <a:prstDash val="solid"/>
                      <a:round/>
                      <a:headEnd type="none" w="med" len="med"/>
                      <a:tailEnd type="none" w="med" len="med"/>
                    </a:lnR>
                  </a:tcPr>
                </a:tc>
                <a:tc>
                  <a:txBody>
                    <a:bodyPr/>
                    <a:lstStyle/>
                    <a:p>
                      <a:pPr algn="ctr"/>
                      <a:r>
                        <a:rPr lang="en-US" sz="1200" b="1" dirty="0" smtClean="0"/>
                        <a:t>13</a:t>
                      </a:r>
                      <a:endParaRPr lang="en-US" sz="1200" b="1" dirty="0"/>
                    </a:p>
                  </a:txBody>
                  <a:tcPr>
                    <a:lnL w="28575" cap="flat" cmpd="sng" algn="ctr">
                      <a:solidFill>
                        <a:scrgbClr r="0" g="0" b="0"/>
                      </a:solidFill>
                      <a:prstDash val="solid"/>
                      <a:round/>
                      <a:headEnd type="none" w="med" len="med"/>
                      <a:tailEnd type="none" w="med" len="med"/>
                    </a:lnL>
                    <a:lnR w="19050" cap="flat" cmpd="sng" algn="ctr">
                      <a:solidFill>
                        <a:scrgbClr r="0" g="0" b="0"/>
                      </a:solidFill>
                      <a:prstDash val="sysDash"/>
                      <a:round/>
                      <a:headEnd type="none" w="med" len="med"/>
                      <a:tailEnd type="none" w="med" len="med"/>
                    </a:lnR>
                  </a:tcPr>
                </a:tc>
                <a:tc>
                  <a:txBody>
                    <a:bodyPr/>
                    <a:lstStyle/>
                    <a:p>
                      <a:pPr algn="ctr"/>
                      <a:r>
                        <a:rPr lang="en-US" sz="1200" b="1" dirty="0" smtClean="0"/>
                        <a:t>47</a:t>
                      </a:r>
                      <a:endParaRPr lang="en-US" sz="1200" b="1" dirty="0"/>
                    </a:p>
                  </a:txBody>
                  <a:tcPr>
                    <a:lnL w="19050" cap="flat" cmpd="sng" algn="ctr">
                      <a:solidFill>
                        <a:scrgbClr r="0" g="0" b="0"/>
                      </a:solidFill>
                      <a:prstDash val="sysDash"/>
                      <a:round/>
                      <a:headEnd type="none" w="med" len="med"/>
                      <a:tailEnd type="none" w="med" len="med"/>
                    </a:lnL>
                    <a:lnR w="28575" cap="flat" cmpd="sng" algn="ctr">
                      <a:solidFill>
                        <a:scrgbClr r="0" g="0" b="0"/>
                      </a:solidFill>
                      <a:prstDash val="solid"/>
                      <a:round/>
                      <a:headEnd type="none" w="med" len="med"/>
                      <a:tailEnd type="none" w="med" len="med"/>
                    </a:lnR>
                  </a:tcPr>
                </a:tc>
                <a:tc>
                  <a:txBody>
                    <a:bodyPr/>
                    <a:lstStyle/>
                    <a:p>
                      <a:pPr algn="ctr"/>
                      <a:r>
                        <a:rPr lang="en-US" sz="1200" b="1" dirty="0" smtClean="0"/>
                        <a:t>11</a:t>
                      </a:r>
                      <a:endParaRPr lang="en-US" sz="1200" b="1" dirty="0"/>
                    </a:p>
                  </a:txBody>
                  <a:tcPr>
                    <a:lnL w="28575" cap="flat" cmpd="sng" algn="ctr">
                      <a:solidFill>
                        <a:scrgbClr r="0" g="0" b="0"/>
                      </a:solidFill>
                      <a:prstDash val="solid"/>
                      <a:round/>
                      <a:headEnd type="none" w="med" len="med"/>
                      <a:tailEnd type="none" w="med" len="med"/>
                    </a:lnL>
                    <a:lnR w="19050" cap="flat" cmpd="sng" algn="ctr">
                      <a:solidFill>
                        <a:scrgbClr r="0" g="0" b="0"/>
                      </a:solidFill>
                      <a:prstDash val="sysDash"/>
                      <a:round/>
                      <a:headEnd type="none" w="med" len="med"/>
                      <a:tailEnd type="none" w="med" len="med"/>
                    </a:lnR>
                  </a:tcPr>
                </a:tc>
                <a:tc>
                  <a:txBody>
                    <a:bodyPr/>
                    <a:lstStyle/>
                    <a:p>
                      <a:pPr algn="ctr"/>
                      <a:r>
                        <a:rPr lang="en-US" sz="1200" b="1" dirty="0" smtClean="0"/>
                        <a:t>49</a:t>
                      </a:r>
                      <a:endParaRPr lang="en-US" sz="1200" b="1" dirty="0"/>
                    </a:p>
                  </a:txBody>
                  <a:tcPr>
                    <a:lnL w="19050" cap="flat" cmpd="sng" algn="ctr">
                      <a:solidFill>
                        <a:scrgbClr r="0" g="0" b="0"/>
                      </a:solidFill>
                      <a:prstDash val="sysDash"/>
                      <a:round/>
                      <a:headEnd type="none" w="med" len="med"/>
                      <a:tailEnd type="none" w="med" len="med"/>
                    </a:lnL>
                    <a:lnR w="28575" cap="flat" cmpd="sng" algn="ctr">
                      <a:solidFill>
                        <a:scrgbClr r="0" g="0" b="0"/>
                      </a:solidFill>
                      <a:prstDash val="solid"/>
                      <a:round/>
                      <a:headEnd type="none" w="med" len="med"/>
                      <a:tailEnd type="none" w="med" len="med"/>
                    </a:lnR>
                  </a:tcPr>
                </a:tc>
                <a:tc>
                  <a:txBody>
                    <a:bodyPr/>
                    <a:lstStyle/>
                    <a:p>
                      <a:pPr algn="ctr"/>
                      <a:r>
                        <a:rPr lang="en-US" sz="1200" b="1" dirty="0" smtClean="0"/>
                        <a:t>22%</a:t>
                      </a:r>
                      <a:endParaRPr lang="en-US" sz="1200" b="1" dirty="0"/>
                    </a:p>
                  </a:txBody>
                  <a:tcPr>
                    <a:lnL w="28575" cap="flat" cmpd="sng" algn="ctr">
                      <a:solidFill>
                        <a:scrgbClr r="0" g="0" b="0"/>
                      </a:solidFill>
                      <a:prstDash val="solid"/>
                      <a:round/>
                      <a:headEnd type="none" w="med" len="med"/>
                      <a:tailEnd type="none" w="med" len="med"/>
                    </a:lnL>
                    <a:lnR w="19050" cap="flat" cmpd="sng" algn="ctr">
                      <a:solidFill>
                        <a:scrgbClr r="0" g="0" b="0"/>
                      </a:solidFill>
                      <a:prstDash val="sysDash"/>
                      <a:round/>
                      <a:headEnd type="none" w="med" len="med"/>
                      <a:tailEnd type="none" w="med" len="med"/>
                    </a:lnR>
                  </a:tcPr>
                </a:tc>
                <a:tc>
                  <a:txBody>
                    <a:bodyPr/>
                    <a:lstStyle/>
                    <a:p>
                      <a:pPr algn="ctr"/>
                      <a:r>
                        <a:rPr lang="en-US" sz="1200" b="1" dirty="0" smtClean="0"/>
                        <a:t>18%</a:t>
                      </a:r>
                      <a:endParaRPr lang="en-US" sz="1200" b="1" dirty="0"/>
                    </a:p>
                  </a:txBody>
                  <a:tcPr>
                    <a:lnL w="19050" cap="flat" cmpd="sng" algn="ctr">
                      <a:solidFill>
                        <a:scrgbClr r="0" g="0" b="0"/>
                      </a:solidFill>
                      <a:prstDash val="sysDash"/>
                      <a:round/>
                      <a:headEnd type="none" w="med" len="med"/>
                      <a:tailEnd type="none" w="med" len="med"/>
                    </a:lnL>
                  </a:tcPr>
                </a:tc>
              </a:tr>
            </a:tbl>
          </a:graphicData>
        </a:graphic>
      </p:graphicFrame>
      <p:sp>
        <p:nvSpPr>
          <p:cNvPr id="7" name="TextBox 6"/>
          <p:cNvSpPr txBox="1"/>
          <p:nvPr/>
        </p:nvSpPr>
        <p:spPr>
          <a:xfrm>
            <a:off x="4119305" y="1258476"/>
            <a:ext cx="5024695" cy="1569660"/>
          </a:xfrm>
          <a:prstGeom prst="rect">
            <a:avLst/>
          </a:prstGeom>
          <a:noFill/>
        </p:spPr>
        <p:txBody>
          <a:bodyPr wrap="square" rtlCol="0">
            <a:spAutoFit/>
          </a:bodyPr>
          <a:lstStyle/>
          <a:p>
            <a:pPr algn="ctr"/>
            <a:r>
              <a:rPr lang="en-US" sz="1600" b="1" dirty="0" smtClean="0"/>
              <a:t>Did Drug B decrease the percentage of heart attacks?</a:t>
            </a:r>
          </a:p>
          <a:p>
            <a:r>
              <a:rPr lang="en-US" sz="1600" dirty="0" smtClean="0"/>
              <a:t>These three statements are all true according to the data:</a:t>
            </a:r>
          </a:p>
          <a:p>
            <a:endParaRPr lang="en-US" sz="1600" dirty="0" smtClean="0"/>
          </a:p>
          <a:p>
            <a:pPr marL="457200" indent="-457200">
              <a:buFont typeface="+mj-lt"/>
              <a:buAutoNum type="arabicPeriod"/>
            </a:pPr>
            <a:r>
              <a:rPr lang="en-US" sz="1600" dirty="0" smtClean="0"/>
              <a:t>Drug increases Prob(HA) in high BP </a:t>
            </a:r>
            <a:r>
              <a:rPr lang="en-US" sz="1600" b="1" dirty="0" smtClean="0"/>
              <a:t>(Bad)</a:t>
            </a:r>
            <a:r>
              <a:rPr lang="en-US" sz="1600" dirty="0" smtClean="0"/>
              <a:t> </a:t>
            </a:r>
          </a:p>
          <a:p>
            <a:pPr marL="457200" indent="-457200">
              <a:buFont typeface="+mj-lt"/>
              <a:buAutoNum type="arabicPeriod"/>
            </a:pPr>
            <a:r>
              <a:rPr lang="en-US" sz="1600" dirty="0" smtClean="0"/>
              <a:t>Drug increases Prob(HA) in low BP </a:t>
            </a:r>
            <a:r>
              <a:rPr lang="en-US" sz="1600" b="1" dirty="0" smtClean="0"/>
              <a:t>(Bad)</a:t>
            </a:r>
            <a:endParaRPr lang="en-US" sz="1600" dirty="0"/>
          </a:p>
          <a:p>
            <a:pPr marL="457200" indent="-457200">
              <a:buFont typeface="+mj-lt"/>
              <a:buAutoNum type="arabicPeriod"/>
            </a:pPr>
            <a:r>
              <a:rPr lang="en-US" sz="1600" dirty="0" smtClean="0"/>
              <a:t>Drug decreases Prob(HA) in entire population </a:t>
            </a:r>
            <a:r>
              <a:rPr lang="en-US" sz="1600" b="1" dirty="0" smtClean="0"/>
              <a:t>(Good)</a:t>
            </a:r>
            <a:endParaRPr lang="en-US" sz="1600" dirty="0" smtClean="0"/>
          </a:p>
        </p:txBody>
      </p:sp>
      <p:pic>
        <p:nvPicPr>
          <p:cNvPr id="3" name="Picture 2" descr="Screen Shot 2023-08-08 at 3.13.2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74567" y="3422650"/>
            <a:ext cx="3827240" cy="2844096"/>
          </a:xfrm>
          <a:prstGeom prst="rect">
            <a:avLst/>
          </a:prstGeom>
        </p:spPr>
      </p:pic>
    </p:spTree>
    <p:extLst>
      <p:ext uri="{BB962C8B-B14F-4D97-AF65-F5344CB8AC3E}">
        <p14:creationId xmlns:p14="http://schemas.microsoft.com/office/powerpoint/2010/main" val="4284044958"/>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7949"/>
            <a:ext cx="9144000" cy="1143000"/>
          </a:xfrm>
        </p:spPr>
        <p:txBody>
          <a:bodyPr>
            <a:normAutofit/>
          </a:bodyPr>
          <a:lstStyle/>
          <a:p>
            <a:r>
              <a:rPr lang="en-US" sz="3400" b="1" dirty="0" smtClean="0"/>
              <a:t>Case 3</a:t>
            </a:r>
            <a:endParaRPr lang="en-US" sz="3400" b="1"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4109188522"/>
              </p:ext>
            </p:extLst>
          </p:nvPr>
        </p:nvGraphicFramePr>
        <p:xfrm>
          <a:off x="457199" y="1417638"/>
          <a:ext cx="8485127" cy="2575560"/>
        </p:xfrm>
        <a:graphic>
          <a:graphicData uri="http://schemas.openxmlformats.org/drawingml/2006/table">
            <a:tbl>
              <a:tblPr firstRow="1" bandRow="1">
                <a:tableStyleId>{B301B821-A1FF-4177-AEE7-76D212191A09}</a:tableStyleId>
              </a:tblPr>
              <a:tblGrid>
                <a:gridCol w="1439847"/>
                <a:gridCol w="1079500"/>
                <a:gridCol w="1221072"/>
                <a:gridCol w="1105987"/>
                <a:gridCol w="1373102"/>
                <a:gridCol w="1029826"/>
                <a:gridCol w="1235793"/>
              </a:tblGrid>
              <a:tr h="370840">
                <a:tc>
                  <a:txBody>
                    <a:bodyPr/>
                    <a:lstStyle/>
                    <a:p>
                      <a:endParaRPr lang="en-US" dirty="0"/>
                    </a:p>
                  </a:txBody>
                  <a:tcPr>
                    <a:lnR w="28575" cap="flat" cmpd="sng" algn="ctr">
                      <a:solidFill>
                        <a:scrgbClr r="0" g="0" b="0"/>
                      </a:solidFill>
                      <a:prstDash val="solid"/>
                      <a:round/>
                      <a:headEnd type="none" w="med" len="med"/>
                      <a:tailEnd type="none" w="med" len="med"/>
                    </a:lnR>
                  </a:tcPr>
                </a:tc>
                <a:tc gridSpan="2">
                  <a:txBody>
                    <a:bodyPr/>
                    <a:lstStyle/>
                    <a:p>
                      <a:pPr algn="ctr"/>
                      <a:r>
                        <a:rPr lang="en-US" dirty="0" smtClean="0"/>
                        <a:t>Control (No Drug )</a:t>
                      </a:r>
                      <a:endParaRPr lang="en-US" dirty="0"/>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tcPr>
                </a:tc>
                <a:tc hMerge="1">
                  <a:txBody>
                    <a:bodyPr/>
                    <a:lstStyle/>
                    <a:p>
                      <a:endParaRPr lang="en-US"/>
                    </a:p>
                  </a:txBody>
                  <a:tcPr/>
                </a:tc>
                <a:tc gridSpan="2">
                  <a:txBody>
                    <a:bodyPr/>
                    <a:lstStyle/>
                    <a:p>
                      <a:pPr algn="ctr"/>
                      <a:r>
                        <a:rPr lang="en-US" dirty="0" smtClean="0"/>
                        <a:t>Treatment (Drug C)</a:t>
                      </a:r>
                      <a:endParaRPr lang="en-US" dirty="0"/>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tcPr>
                </a:tc>
                <a:tc hMerge="1">
                  <a:txBody>
                    <a:bodyPr/>
                    <a:lstStyle/>
                    <a:p>
                      <a:endParaRPr lang="en-US"/>
                    </a:p>
                  </a:txBody>
                  <a:tcPr/>
                </a:tc>
                <a:tc gridSpan="2">
                  <a:txBody>
                    <a:bodyPr/>
                    <a:lstStyle/>
                    <a:p>
                      <a:endParaRPr lang="en-US" dirty="0"/>
                    </a:p>
                  </a:txBody>
                  <a:tcPr>
                    <a:lnL w="28575" cap="flat" cmpd="sng" algn="ctr">
                      <a:solidFill>
                        <a:scrgbClr r="0" g="0" b="0"/>
                      </a:solidFill>
                      <a:prstDash val="solid"/>
                      <a:round/>
                      <a:headEnd type="none" w="med" len="med"/>
                      <a:tailEnd type="none" w="med" len="med"/>
                    </a:lnL>
                  </a:tcPr>
                </a:tc>
                <a:tc hMerge="1">
                  <a:txBody>
                    <a:bodyPr/>
                    <a:lstStyle/>
                    <a:p>
                      <a:endParaRPr lang="en-US"/>
                    </a:p>
                  </a:txBody>
                  <a:tcPr/>
                </a:tc>
              </a:tr>
              <a:tr h="370840">
                <a:tc>
                  <a:txBody>
                    <a:bodyPr/>
                    <a:lstStyle/>
                    <a:p>
                      <a:endParaRPr lang="en-US" dirty="0"/>
                    </a:p>
                  </a:txBody>
                  <a:tcPr>
                    <a:lnR w="28575" cap="flat" cmpd="sng" algn="ctr">
                      <a:solidFill>
                        <a:scrgbClr r="0" g="0" b="0"/>
                      </a:solidFill>
                      <a:prstDash val="solid"/>
                      <a:round/>
                      <a:headEnd type="none" w="med" len="med"/>
                      <a:tailEnd type="none" w="med" len="med"/>
                    </a:lnR>
                  </a:tcPr>
                </a:tc>
                <a:tc>
                  <a:txBody>
                    <a:bodyPr/>
                    <a:lstStyle/>
                    <a:p>
                      <a:r>
                        <a:rPr lang="en-US" sz="1600" b="1" dirty="0" smtClean="0"/>
                        <a:t>Heart</a:t>
                      </a:r>
                      <a:r>
                        <a:rPr lang="en-US" sz="1600" b="1" baseline="0" dirty="0" smtClean="0"/>
                        <a:t> Attack</a:t>
                      </a:r>
                      <a:endParaRPr lang="en-US" sz="1600" b="1" dirty="0"/>
                    </a:p>
                  </a:txBody>
                  <a:tcPr>
                    <a:lnL w="28575" cap="flat" cmpd="sng" algn="ctr">
                      <a:solidFill>
                        <a:scrgbClr r="0" g="0" b="0"/>
                      </a:solidFill>
                      <a:prstDash val="solid"/>
                      <a:round/>
                      <a:headEnd type="none" w="med" len="med"/>
                      <a:tailEnd type="none" w="med" len="med"/>
                    </a:lnL>
                    <a:lnR w="19050" cap="flat" cmpd="sng" algn="ctr">
                      <a:solidFill>
                        <a:scrgbClr r="0" g="0" b="0"/>
                      </a:solidFill>
                      <a:prstDash val="sysDash"/>
                      <a:round/>
                      <a:headEnd type="none" w="med" len="med"/>
                      <a:tailEnd type="none" w="med" len="med"/>
                    </a:lnR>
                  </a:tcPr>
                </a:tc>
                <a:tc>
                  <a:txBody>
                    <a:bodyPr/>
                    <a:lstStyle/>
                    <a:p>
                      <a:r>
                        <a:rPr lang="en-US" sz="1600" b="1" dirty="0" smtClean="0"/>
                        <a:t>No Heart Attack</a:t>
                      </a:r>
                      <a:endParaRPr lang="en-US" sz="1600" b="1" dirty="0"/>
                    </a:p>
                  </a:txBody>
                  <a:tcPr>
                    <a:lnL w="19050" cap="flat" cmpd="sng" algn="ctr">
                      <a:solidFill>
                        <a:scrgbClr r="0" g="0" b="0"/>
                      </a:solidFill>
                      <a:prstDash val="sysDash"/>
                      <a:round/>
                      <a:headEnd type="none" w="med" len="med"/>
                      <a:tailEnd type="none" w="med" len="med"/>
                    </a:lnL>
                    <a:lnR w="28575" cap="flat" cmpd="sng" algn="ctr">
                      <a:solidFill>
                        <a:scrgbClr r="0" g="0" b="0"/>
                      </a:solidFill>
                      <a:prstDash val="solid"/>
                      <a:round/>
                      <a:headEnd type="none" w="med" len="med"/>
                      <a:tailEnd type="none" w="med" len="med"/>
                    </a:lnR>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600" b="1" dirty="0" smtClean="0"/>
                        <a:t>Heart</a:t>
                      </a:r>
                      <a:r>
                        <a:rPr lang="en-US" sz="1600" b="1" baseline="0" dirty="0" smtClean="0"/>
                        <a:t> Attack</a:t>
                      </a:r>
                      <a:endParaRPr lang="en-US" sz="1600" b="1" dirty="0" smtClean="0"/>
                    </a:p>
                    <a:p>
                      <a:endParaRPr lang="en-US" sz="1600" b="1" dirty="0"/>
                    </a:p>
                  </a:txBody>
                  <a:tcPr>
                    <a:lnL w="28575" cap="flat" cmpd="sng" algn="ctr">
                      <a:solidFill>
                        <a:scrgbClr r="0" g="0" b="0"/>
                      </a:solidFill>
                      <a:prstDash val="solid"/>
                      <a:round/>
                      <a:headEnd type="none" w="med" len="med"/>
                      <a:tailEnd type="none" w="med" len="med"/>
                    </a:lnL>
                    <a:lnR w="19050" cap="flat" cmpd="sng" algn="ctr">
                      <a:solidFill>
                        <a:scrgbClr r="0" g="0" b="0"/>
                      </a:solidFill>
                      <a:prstDash val="sysDash"/>
                      <a:round/>
                      <a:headEnd type="none" w="med" len="med"/>
                      <a:tailEnd type="none" w="med" len="med"/>
                    </a:lnR>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600" b="1" dirty="0" smtClean="0"/>
                        <a:t>No Heart Attack</a:t>
                      </a:r>
                    </a:p>
                    <a:p>
                      <a:endParaRPr lang="en-US" sz="1600" b="1" dirty="0"/>
                    </a:p>
                  </a:txBody>
                  <a:tcPr>
                    <a:lnL w="19050" cap="flat" cmpd="sng" algn="ctr">
                      <a:solidFill>
                        <a:scrgbClr r="0" g="0" b="0"/>
                      </a:solidFill>
                      <a:prstDash val="sysDash"/>
                      <a:round/>
                      <a:headEnd type="none" w="med" len="med"/>
                      <a:tailEnd type="none" w="med" len="med"/>
                    </a:lnL>
                    <a:lnR w="28575" cap="flat" cmpd="sng" algn="ctr">
                      <a:solidFill>
                        <a:scrgbClr r="0" g="0" b="0"/>
                      </a:solidFill>
                      <a:prstDash val="solid"/>
                      <a:round/>
                      <a:headEnd type="none" w="med" len="med"/>
                      <a:tailEnd type="none" w="med" len="med"/>
                    </a:lnR>
                  </a:tcPr>
                </a:tc>
                <a:tc>
                  <a:txBody>
                    <a:bodyPr/>
                    <a:lstStyle/>
                    <a:p>
                      <a:r>
                        <a:rPr lang="en-US" sz="1600" b="1" dirty="0" smtClean="0"/>
                        <a:t>Control</a:t>
                      </a:r>
                      <a:endParaRPr lang="en-US" sz="1600" b="1" dirty="0"/>
                    </a:p>
                  </a:txBody>
                  <a:tcPr>
                    <a:lnL w="28575" cap="flat" cmpd="sng" algn="ctr">
                      <a:solidFill>
                        <a:scrgbClr r="0" g="0" b="0"/>
                      </a:solidFill>
                      <a:prstDash val="solid"/>
                      <a:round/>
                      <a:headEnd type="none" w="med" len="med"/>
                      <a:tailEnd type="none" w="med" len="med"/>
                    </a:lnL>
                    <a:lnR w="19050" cap="flat" cmpd="sng" algn="ctr">
                      <a:solidFill>
                        <a:scrgbClr r="0" g="0" b="0"/>
                      </a:solidFill>
                      <a:prstDash val="sysDash"/>
                      <a:round/>
                      <a:headEnd type="none" w="med" len="med"/>
                      <a:tailEnd type="none" w="med" len="med"/>
                    </a:lnR>
                  </a:tcPr>
                </a:tc>
                <a:tc>
                  <a:txBody>
                    <a:bodyPr/>
                    <a:lstStyle/>
                    <a:p>
                      <a:r>
                        <a:rPr lang="en-US" sz="1600" b="1" dirty="0" smtClean="0"/>
                        <a:t>Treatment (D)</a:t>
                      </a:r>
                      <a:endParaRPr lang="en-US" sz="1600" b="1" dirty="0"/>
                    </a:p>
                  </a:txBody>
                  <a:tcPr>
                    <a:lnL w="19050" cap="flat" cmpd="sng" algn="ctr">
                      <a:solidFill>
                        <a:scrgbClr r="0" g="0" b="0"/>
                      </a:solidFill>
                      <a:prstDash val="sysDash"/>
                      <a:round/>
                      <a:headEnd type="none" w="med" len="med"/>
                      <a:tailEnd type="none" w="med" len="med"/>
                    </a:lnL>
                  </a:tcPr>
                </a:tc>
              </a:tr>
              <a:tr h="370840">
                <a:tc>
                  <a:txBody>
                    <a:bodyPr/>
                    <a:lstStyle/>
                    <a:p>
                      <a:pPr algn="ctr"/>
                      <a:r>
                        <a:rPr lang="en-US" b="1" dirty="0" smtClean="0"/>
                        <a:t>Weight Loss</a:t>
                      </a:r>
                      <a:endParaRPr lang="en-US" b="1" dirty="0"/>
                    </a:p>
                  </a:txBody>
                  <a:tcPr>
                    <a:lnR w="28575" cap="flat" cmpd="sng" algn="ctr">
                      <a:solidFill>
                        <a:scrgbClr r="0" g="0" b="0"/>
                      </a:solidFill>
                      <a:prstDash val="solid"/>
                      <a:round/>
                      <a:headEnd type="none" w="med" len="med"/>
                      <a:tailEnd type="none" w="med" len="med"/>
                    </a:lnR>
                  </a:tcPr>
                </a:tc>
                <a:tc>
                  <a:txBody>
                    <a:bodyPr/>
                    <a:lstStyle/>
                    <a:p>
                      <a:pPr algn="ctr"/>
                      <a:r>
                        <a:rPr lang="en-US" b="1" dirty="0" smtClean="0">
                          <a:solidFill>
                            <a:srgbClr val="0000FF"/>
                          </a:solidFill>
                        </a:rPr>
                        <a:t>1</a:t>
                      </a:r>
                      <a:endParaRPr lang="en-US" b="1" dirty="0">
                        <a:solidFill>
                          <a:srgbClr val="0000FF"/>
                        </a:solidFill>
                      </a:endParaRPr>
                    </a:p>
                  </a:txBody>
                  <a:tcPr>
                    <a:lnL w="28575" cap="flat" cmpd="sng" algn="ctr">
                      <a:solidFill>
                        <a:scrgbClr r="0" g="0" b="0"/>
                      </a:solidFill>
                      <a:prstDash val="solid"/>
                      <a:round/>
                      <a:headEnd type="none" w="med" len="med"/>
                      <a:tailEnd type="none" w="med" len="med"/>
                    </a:lnL>
                    <a:lnR w="19050" cap="flat" cmpd="sng" algn="ctr">
                      <a:solidFill>
                        <a:scrgbClr r="0" g="0" b="0"/>
                      </a:solidFill>
                      <a:prstDash val="sysDash"/>
                      <a:round/>
                      <a:headEnd type="none" w="med" len="med"/>
                      <a:tailEnd type="none" w="med" len="med"/>
                    </a:lnR>
                  </a:tcPr>
                </a:tc>
                <a:tc>
                  <a:txBody>
                    <a:bodyPr/>
                    <a:lstStyle/>
                    <a:p>
                      <a:pPr algn="ctr"/>
                      <a:r>
                        <a:rPr lang="en-US" b="1" dirty="0" smtClean="0">
                          <a:solidFill>
                            <a:srgbClr val="0000FF"/>
                          </a:solidFill>
                        </a:rPr>
                        <a:t>19</a:t>
                      </a:r>
                      <a:endParaRPr lang="en-US" b="1" dirty="0">
                        <a:solidFill>
                          <a:srgbClr val="0000FF"/>
                        </a:solidFill>
                      </a:endParaRPr>
                    </a:p>
                  </a:txBody>
                  <a:tcPr>
                    <a:lnL w="19050" cap="flat" cmpd="sng" algn="ctr">
                      <a:solidFill>
                        <a:scrgbClr r="0" g="0" b="0"/>
                      </a:solidFill>
                      <a:prstDash val="sysDash"/>
                      <a:round/>
                      <a:headEnd type="none" w="med" len="med"/>
                      <a:tailEnd type="none" w="med" len="med"/>
                    </a:lnL>
                    <a:lnR w="28575" cap="flat" cmpd="sng" algn="ctr">
                      <a:solidFill>
                        <a:scrgbClr r="0" g="0" b="0"/>
                      </a:solidFill>
                      <a:prstDash val="solid"/>
                      <a:round/>
                      <a:headEnd type="none" w="med" len="med"/>
                      <a:tailEnd type="none" w="med" len="med"/>
                    </a:lnR>
                  </a:tcPr>
                </a:tc>
                <a:tc>
                  <a:txBody>
                    <a:bodyPr/>
                    <a:lstStyle/>
                    <a:p>
                      <a:pPr algn="ctr"/>
                      <a:r>
                        <a:rPr lang="en-US" b="1" dirty="0" smtClean="0">
                          <a:solidFill>
                            <a:srgbClr val="0000FF"/>
                          </a:solidFill>
                        </a:rPr>
                        <a:t>3</a:t>
                      </a:r>
                      <a:endParaRPr lang="en-US" b="1" dirty="0">
                        <a:solidFill>
                          <a:srgbClr val="0000FF"/>
                        </a:solidFill>
                      </a:endParaRPr>
                    </a:p>
                  </a:txBody>
                  <a:tcPr>
                    <a:lnL w="28575" cap="flat" cmpd="sng" algn="ctr">
                      <a:solidFill>
                        <a:scrgbClr r="0" g="0" b="0"/>
                      </a:solidFill>
                      <a:prstDash val="solid"/>
                      <a:round/>
                      <a:headEnd type="none" w="med" len="med"/>
                      <a:tailEnd type="none" w="med" len="med"/>
                    </a:lnL>
                    <a:lnR w="19050" cap="flat" cmpd="sng" algn="ctr">
                      <a:solidFill>
                        <a:scrgbClr r="0" g="0" b="0"/>
                      </a:solidFill>
                      <a:prstDash val="sysDash"/>
                      <a:round/>
                      <a:headEnd type="none" w="med" len="med"/>
                      <a:tailEnd type="none" w="med" len="med"/>
                    </a:lnR>
                  </a:tcPr>
                </a:tc>
                <a:tc>
                  <a:txBody>
                    <a:bodyPr/>
                    <a:lstStyle/>
                    <a:p>
                      <a:pPr algn="ctr"/>
                      <a:r>
                        <a:rPr lang="en-US" b="1" dirty="0" smtClean="0">
                          <a:solidFill>
                            <a:srgbClr val="0000FF"/>
                          </a:solidFill>
                        </a:rPr>
                        <a:t>37</a:t>
                      </a:r>
                      <a:endParaRPr lang="en-US" b="1" dirty="0">
                        <a:solidFill>
                          <a:srgbClr val="0000FF"/>
                        </a:solidFill>
                      </a:endParaRPr>
                    </a:p>
                  </a:txBody>
                  <a:tcPr>
                    <a:lnL w="19050" cap="flat" cmpd="sng" algn="ctr">
                      <a:solidFill>
                        <a:scrgbClr r="0" g="0" b="0"/>
                      </a:solidFill>
                      <a:prstDash val="sysDash"/>
                      <a:round/>
                      <a:headEnd type="none" w="med" len="med"/>
                      <a:tailEnd type="none" w="med" len="med"/>
                    </a:lnL>
                    <a:lnR w="28575" cap="flat" cmpd="sng" algn="ctr">
                      <a:solidFill>
                        <a:scrgbClr r="0" g="0" b="0"/>
                      </a:solidFill>
                      <a:prstDash val="solid"/>
                      <a:round/>
                      <a:headEnd type="none" w="med" len="med"/>
                      <a:tailEnd type="none" w="med" len="med"/>
                    </a:lnR>
                  </a:tcPr>
                </a:tc>
                <a:tc>
                  <a:txBody>
                    <a:bodyPr/>
                    <a:lstStyle/>
                    <a:p>
                      <a:pPr algn="ctr"/>
                      <a:r>
                        <a:rPr lang="en-US" b="1" dirty="0" smtClean="0">
                          <a:solidFill>
                            <a:srgbClr val="0000FF"/>
                          </a:solidFill>
                        </a:rPr>
                        <a:t>5%</a:t>
                      </a:r>
                      <a:endParaRPr lang="en-US" b="1" dirty="0">
                        <a:solidFill>
                          <a:srgbClr val="0000FF"/>
                        </a:solidFill>
                      </a:endParaRPr>
                    </a:p>
                  </a:txBody>
                  <a:tcPr>
                    <a:lnL w="28575" cap="flat" cmpd="sng" algn="ctr">
                      <a:solidFill>
                        <a:scrgbClr r="0" g="0" b="0"/>
                      </a:solidFill>
                      <a:prstDash val="solid"/>
                      <a:round/>
                      <a:headEnd type="none" w="med" len="med"/>
                      <a:tailEnd type="none" w="med" len="med"/>
                    </a:lnL>
                    <a:lnR w="19050" cap="flat" cmpd="sng" algn="ctr">
                      <a:solidFill>
                        <a:scrgbClr r="0" g="0" b="0"/>
                      </a:solidFill>
                      <a:prstDash val="sysDash"/>
                      <a:round/>
                      <a:headEnd type="none" w="med" len="med"/>
                      <a:tailEnd type="none" w="med" len="med"/>
                    </a:lnR>
                  </a:tcPr>
                </a:tc>
                <a:tc>
                  <a:txBody>
                    <a:bodyPr/>
                    <a:lstStyle/>
                    <a:p>
                      <a:pPr algn="ctr"/>
                      <a:r>
                        <a:rPr lang="en-US" b="1" dirty="0" smtClean="0">
                          <a:solidFill>
                            <a:srgbClr val="0000FF"/>
                          </a:solidFill>
                        </a:rPr>
                        <a:t>7.5%</a:t>
                      </a:r>
                      <a:endParaRPr lang="en-US" b="1" dirty="0">
                        <a:solidFill>
                          <a:srgbClr val="0000FF"/>
                        </a:solidFill>
                      </a:endParaRPr>
                    </a:p>
                  </a:txBody>
                  <a:tcPr>
                    <a:lnL w="19050" cap="flat" cmpd="sng" algn="ctr">
                      <a:solidFill>
                        <a:scrgbClr r="0" g="0" b="0"/>
                      </a:solidFill>
                      <a:prstDash val="sysDash"/>
                      <a:round/>
                      <a:headEnd type="none" w="med" len="med"/>
                      <a:tailEnd type="none" w="med" len="med"/>
                    </a:lnL>
                  </a:tcPr>
                </a:tc>
              </a:tr>
              <a:tr h="370840">
                <a:tc>
                  <a:txBody>
                    <a:bodyPr/>
                    <a:lstStyle/>
                    <a:p>
                      <a:pPr algn="ctr"/>
                      <a:r>
                        <a:rPr lang="en-US" b="1" dirty="0" smtClean="0"/>
                        <a:t>No Weight Loss</a:t>
                      </a:r>
                      <a:endParaRPr lang="en-US" b="1" dirty="0"/>
                    </a:p>
                  </a:txBody>
                  <a:tcPr>
                    <a:lnR w="28575" cap="flat" cmpd="sng" algn="ctr">
                      <a:solidFill>
                        <a:scrgbClr r="0" g="0" b="0"/>
                      </a:solidFill>
                      <a:prstDash val="solid"/>
                      <a:round/>
                      <a:headEnd type="none" w="med" len="med"/>
                      <a:tailEnd type="none" w="med" len="med"/>
                    </a:lnR>
                  </a:tcPr>
                </a:tc>
                <a:tc>
                  <a:txBody>
                    <a:bodyPr/>
                    <a:lstStyle/>
                    <a:p>
                      <a:pPr algn="ctr"/>
                      <a:r>
                        <a:rPr lang="en-US" b="1" dirty="0" smtClean="0">
                          <a:solidFill>
                            <a:srgbClr val="0000FF"/>
                          </a:solidFill>
                        </a:rPr>
                        <a:t>12</a:t>
                      </a:r>
                      <a:endParaRPr lang="en-US" b="1" dirty="0">
                        <a:solidFill>
                          <a:srgbClr val="0000FF"/>
                        </a:solidFill>
                      </a:endParaRPr>
                    </a:p>
                  </a:txBody>
                  <a:tcPr>
                    <a:lnL w="28575" cap="flat" cmpd="sng" algn="ctr">
                      <a:solidFill>
                        <a:scrgbClr r="0" g="0" b="0"/>
                      </a:solidFill>
                      <a:prstDash val="solid"/>
                      <a:round/>
                      <a:headEnd type="none" w="med" len="med"/>
                      <a:tailEnd type="none" w="med" len="med"/>
                    </a:lnL>
                    <a:lnR w="19050" cap="flat" cmpd="sng" algn="ctr">
                      <a:solidFill>
                        <a:scrgbClr r="0" g="0" b="0"/>
                      </a:solidFill>
                      <a:prstDash val="sysDash"/>
                      <a:round/>
                      <a:headEnd type="none" w="med" len="med"/>
                      <a:tailEnd type="none" w="med" len="med"/>
                    </a:lnR>
                  </a:tcPr>
                </a:tc>
                <a:tc>
                  <a:txBody>
                    <a:bodyPr/>
                    <a:lstStyle/>
                    <a:p>
                      <a:pPr algn="ctr"/>
                      <a:r>
                        <a:rPr lang="en-US" b="1" dirty="0" smtClean="0">
                          <a:solidFill>
                            <a:srgbClr val="0000FF"/>
                          </a:solidFill>
                        </a:rPr>
                        <a:t>28</a:t>
                      </a:r>
                      <a:endParaRPr lang="en-US" b="1" dirty="0">
                        <a:solidFill>
                          <a:srgbClr val="0000FF"/>
                        </a:solidFill>
                      </a:endParaRPr>
                    </a:p>
                  </a:txBody>
                  <a:tcPr>
                    <a:lnL w="19050" cap="flat" cmpd="sng" algn="ctr">
                      <a:solidFill>
                        <a:scrgbClr r="0" g="0" b="0"/>
                      </a:solidFill>
                      <a:prstDash val="sysDash"/>
                      <a:round/>
                      <a:headEnd type="none" w="med" len="med"/>
                      <a:tailEnd type="none" w="med" len="med"/>
                    </a:lnL>
                    <a:lnR w="28575" cap="flat" cmpd="sng" algn="ctr">
                      <a:solidFill>
                        <a:scrgbClr r="0" g="0" b="0"/>
                      </a:solidFill>
                      <a:prstDash val="solid"/>
                      <a:round/>
                      <a:headEnd type="none" w="med" len="med"/>
                      <a:tailEnd type="none" w="med" len="med"/>
                    </a:lnR>
                  </a:tcPr>
                </a:tc>
                <a:tc>
                  <a:txBody>
                    <a:bodyPr/>
                    <a:lstStyle/>
                    <a:p>
                      <a:pPr algn="ctr"/>
                      <a:r>
                        <a:rPr lang="en-US" b="1" dirty="0" smtClean="0">
                          <a:solidFill>
                            <a:srgbClr val="0000FF"/>
                          </a:solidFill>
                        </a:rPr>
                        <a:t>8</a:t>
                      </a:r>
                      <a:endParaRPr lang="en-US" b="1" dirty="0">
                        <a:solidFill>
                          <a:srgbClr val="0000FF"/>
                        </a:solidFill>
                      </a:endParaRPr>
                    </a:p>
                  </a:txBody>
                  <a:tcPr>
                    <a:lnL w="28575" cap="flat" cmpd="sng" algn="ctr">
                      <a:solidFill>
                        <a:scrgbClr r="0" g="0" b="0"/>
                      </a:solidFill>
                      <a:prstDash val="solid"/>
                      <a:round/>
                      <a:headEnd type="none" w="med" len="med"/>
                      <a:tailEnd type="none" w="med" len="med"/>
                    </a:lnL>
                    <a:lnR w="19050" cap="flat" cmpd="sng" algn="ctr">
                      <a:solidFill>
                        <a:scrgbClr r="0" g="0" b="0"/>
                      </a:solidFill>
                      <a:prstDash val="sysDash"/>
                      <a:round/>
                      <a:headEnd type="none" w="med" len="med"/>
                      <a:tailEnd type="none" w="med" len="med"/>
                    </a:lnR>
                  </a:tcPr>
                </a:tc>
                <a:tc>
                  <a:txBody>
                    <a:bodyPr/>
                    <a:lstStyle/>
                    <a:p>
                      <a:pPr algn="ctr"/>
                      <a:r>
                        <a:rPr lang="en-US" b="1" dirty="0" smtClean="0">
                          <a:solidFill>
                            <a:srgbClr val="0000FF"/>
                          </a:solidFill>
                        </a:rPr>
                        <a:t>12</a:t>
                      </a:r>
                      <a:endParaRPr lang="en-US" b="1" dirty="0">
                        <a:solidFill>
                          <a:srgbClr val="0000FF"/>
                        </a:solidFill>
                      </a:endParaRPr>
                    </a:p>
                  </a:txBody>
                  <a:tcPr>
                    <a:lnL w="19050" cap="flat" cmpd="sng" algn="ctr">
                      <a:solidFill>
                        <a:scrgbClr r="0" g="0" b="0"/>
                      </a:solidFill>
                      <a:prstDash val="sysDash"/>
                      <a:round/>
                      <a:headEnd type="none" w="med" len="med"/>
                      <a:tailEnd type="none" w="med" len="med"/>
                    </a:lnL>
                    <a:lnR w="28575" cap="flat" cmpd="sng" algn="ctr">
                      <a:solidFill>
                        <a:scrgbClr r="0" g="0" b="0"/>
                      </a:solidFill>
                      <a:prstDash val="solid"/>
                      <a:round/>
                      <a:headEnd type="none" w="med" len="med"/>
                      <a:tailEnd type="none" w="med" len="med"/>
                    </a:lnR>
                  </a:tcPr>
                </a:tc>
                <a:tc>
                  <a:txBody>
                    <a:bodyPr/>
                    <a:lstStyle/>
                    <a:p>
                      <a:pPr algn="ctr"/>
                      <a:r>
                        <a:rPr lang="en-US" b="1" dirty="0" smtClean="0">
                          <a:solidFill>
                            <a:srgbClr val="0000FF"/>
                          </a:solidFill>
                        </a:rPr>
                        <a:t>30%</a:t>
                      </a:r>
                      <a:endParaRPr lang="en-US" b="1" dirty="0">
                        <a:solidFill>
                          <a:srgbClr val="0000FF"/>
                        </a:solidFill>
                      </a:endParaRPr>
                    </a:p>
                  </a:txBody>
                  <a:tcPr>
                    <a:lnL w="28575" cap="flat" cmpd="sng" algn="ctr">
                      <a:solidFill>
                        <a:scrgbClr r="0" g="0" b="0"/>
                      </a:solidFill>
                      <a:prstDash val="solid"/>
                      <a:round/>
                      <a:headEnd type="none" w="med" len="med"/>
                      <a:tailEnd type="none" w="med" len="med"/>
                    </a:lnL>
                    <a:lnR w="19050" cap="flat" cmpd="sng" algn="ctr">
                      <a:solidFill>
                        <a:scrgbClr r="0" g="0" b="0"/>
                      </a:solidFill>
                      <a:prstDash val="sysDash"/>
                      <a:round/>
                      <a:headEnd type="none" w="med" len="med"/>
                      <a:tailEnd type="none" w="med" len="med"/>
                    </a:lnR>
                  </a:tcPr>
                </a:tc>
                <a:tc>
                  <a:txBody>
                    <a:bodyPr/>
                    <a:lstStyle/>
                    <a:p>
                      <a:pPr algn="ctr"/>
                      <a:r>
                        <a:rPr lang="en-US" b="1" dirty="0" smtClean="0">
                          <a:solidFill>
                            <a:srgbClr val="0000FF"/>
                          </a:solidFill>
                        </a:rPr>
                        <a:t>40%</a:t>
                      </a:r>
                      <a:endParaRPr lang="en-US" b="1" dirty="0">
                        <a:solidFill>
                          <a:srgbClr val="0000FF"/>
                        </a:solidFill>
                      </a:endParaRPr>
                    </a:p>
                  </a:txBody>
                  <a:tcPr>
                    <a:lnL w="19050" cap="flat" cmpd="sng" algn="ctr">
                      <a:solidFill>
                        <a:scrgbClr r="0" g="0" b="0"/>
                      </a:solidFill>
                      <a:prstDash val="sysDash"/>
                      <a:round/>
                      <a:headEnd type="none" w="med" len="med"/>
                      <a:tailEnd type="none" w="med" len="med"/>
                    </a:lnL>
                  </a:tcPr>
                </a:tc>
              </a:tr>
              <a:tr h="370840">
                <a:tc>
                  <a:txBody>
                    <a:bodyPr/>
                    <a:lstStyle/>
                    <a:p>
                      <a:pPr algn="ctr"/>
                      <a:r>
                        <a:rPr lang="en-US" b="1" dirty="0" smtClean="0"/>
                        <a:t>Total</a:t>
                      </a:r>
                      <a:endParaRPr lang="en-US" b="1" dirty="0"/>
                    </a:p>
                  </a:txBody>
                  <a:tcPr>
                    <a:lnR w="28575" cap="flat" cmpd="sng" algn="ctr">
                      <a:solidFill>
                        <a:scrgbClr r="0" g="0" b="0"/>
                      </a:solidFill>
                      <a:prstDash val="solid"/>
                      <a:round/>
                      <a:headEnd type="none" w="med" len="med"/>
                      <a:tailEnd type="none" w="med" len="med"/>
                    </a:lnR>
                  </a:tcPr>
                </a:tc>
                <a:tc>
                  <a:txBody>
                    <a:bodyPr/>
                    <a:lstStyle/>
                    <a:p>
                      <a:pPr algn="ctr"/>
                      <a:r>
                        <a:rPr lang="en-US" b="1" dirty="0" smtClean="0"/>
                        <a:t>13</a:t>
                      </a:r>
                      <a:endParaRPr lang="en-US" b="1" dirty="0"/>
                    </a:p>
                  </a:txBody>
                  <a:tcPr>
                    <a:lnL w="28575" cap="flat" cmpd="sng" algn="ctr">
                      <a:solidFill>
                        <a:scrgbClr r="0" g="0" b="0"/>
                      </a:solidFill>
                      <a:prstDash val="solid"/>
                      <a:round/>
                      <a:headEnd type="none" w="med" len="med"/>
                      <a:tailEnd type="none" w="med" len="med"/>
                    </a:lnL>
                    <a:lnR w="19050" cap="flat" cmpd="sng" algn="ctr">
                      <a:solidFill>
                        <a:scrgbClr r="0" g="0" b="0"/>
                      </a:solidFill>
                      <a:prstDash val="sysDash"/>
                      <a:round/>
                      <a:headEnd type="none" w="med" len="med"/>
                      <a:tailEnd type="none" w="med" len="med"/>
                    </a:lnR>
                  </a:tcPr>
                </a:tc>
                <a:tc>
                  <a:txBody>
                    <a:bodyPr/>
                    <a:lstStyle/>
                    <a:p>
                      <a:pPr algn="ctr"/>
                      <a:r>
                        <a:rPr lang="en-US" b="1" dirty="0" smtClean="0"/>
                        <a:t>47</a:t>
                      </a:r>
                      <a:endParaRPr lang="en-US" b="1" dirty="0"/>
                    </a:p>
                  </a:txBody>
                  <a:tcPr>
                    <a:lnL w="19050" cap="flat" cmpd="sng" algn="ctr">
                      <a:solidFill>
                        <a:scrgbClr r="0" g="0" b="0"/>
                      </a:solidFill>
                      <a:prstDash val="sysDash"/>
                      <a:round/>
                      <a:headEnd type="none" w="med" len="med"/>
                      <a:tailEnd type="none" w="med" len="med"/>
                    </a:lnL>
                    <a:lnR w="28575" cap="flat" cmpd="sng" algn="ctr">
                      <a:solidFill>
                        <a:scrgbClr r="0" g="0" b="0"/>
                      </a:solidFill>
                      <a:prstDash val="solid"/>
                      <a:round/>
                      <a:headEnd type="none" w="med" len="med"/>
                      <a:tailEnd type="none" w="med" len="med"/>
                    </a:lnR>
                  </a:tcPr>
                </a:tc>
                <a:tc>
                  <a:txBody>
                    <a:bodyPr/>
                    <a:lstStyle/>
                    <a:p>
                      <a:pPr algn="ctr"/>
                      <a:r>
                        <a:rPr lang="en-US" b="1" dirty="0" smtClean="0"/>
                        <a:t>11</a:t>
                      </a:r>
                      <a:endParaRPr lang="en-US" b="1" dirty="0"/>
                    </a:p>
                  </a:txBody>
                  <a:tcPr>
                    <a:lnL w="28575" cap="flat" cmpd="sng" algn="ctr">
                      <a:solidFill>
                        <a:scrgbClr r="0" g="0" b="0"/>
                      </a:solidFill>
                      <a:prstDash val="solid"/>
                      <a:round/>
                      <a:headEnd type="none" w="med" len="med"/>
                      <a:tailEnd type="none" w="med" len="med"/>
                    </a:lnL>
                    <a:lnR w="19050" cap="flat" cmpd="sng" algn="ctr">
                      <a:solidFill>
                        <a:scrgbClr r="0" g="0" b="0"/>
                      </a:solidFill>
                      <a:prstDash val="sysDash"/>
                      <a:round/>
                      <a:headEnd type="none" w="med" len="med"/>
                      <a:tailEnd type="none" w="med" len="med"/>
                    </a:lnR>
                  </a:tcPr>
                </a:tc>
                <a:tc>
                  <a:txBody>
                    <a:bodyPr/>
                    <a:lstStyle/>
                    <a:p>
                      <a:pPr algn="ctr"/>
                      <a:r>
                        <a:rPr lang="en-US" b="1" dirty="0" smtClean="0"/>
                        <a:t>49</a:t>
                      </a:r>
                      <a:endParaRPr lang="en-US" b="1" dirty="0"/>
                    </a:p>
                  </a:txBody>
                  <a:tcPr>
                    <a:lnL w="19050" cap="flat" cmpd="sng" algn="ctr">
                      <a:solidFill>
                        <a:scrgbClr r="0" g="0" b="0"/>
                      </a:solidFill>
                      <a:prstDash val="sysDash"/>
                      <a:round/>
                      <a:headEnd type="none" w="med" len="med"/>
                      <a:tailEnd type="none" w="med" len="med"/>
                    </a:lnL>
                    <a:lnR w="28575" cap="flat" cmpd="sng" algn="ctr">
                      <a:solidFill>
                        <a:scrgbClr r="0" g="0" b="0"/>
                      </a:solidFill>
                      <a:prstDash val="solid"/>
                      <a:round/>
                      <a:headEnd type="none" w="med" len="med"/>
                      <a:tailEnd type="none" w="med" len="med"/>
                    </a:lnR>
                  </a:tcPr>
                </a:tc>
                <a:tc>
                  <a:txBody>
                    <a:bodyPr/>
                    <a:lstStyle/>
                    <a:p>
                      <a:pPr algn="ctr"/>
                      <a:r>
                        <a:rPr lang="en-US" b="1" dirty="0" smtClean="0"/>
                        <a:t>22%</a:t>
                      </a:r>
                      <a:endParaRPr lang="en-US" b="1" dirty="0"/>
                    </a:p>
                  </a:txBody>
                  <a:tcPr>
                    <a:lnL w="28575" cap="flat" cmpd="sng" algn="ctr">
                      <a:solidFill>
                        <a:scrgbClr r="0" g="0" b="0"/>
                      </a:solidFill>
                      <a:prstDash val="solid"/>
                      <a:round/>
                      <a:headEnd type="none" w="med" len="med"/>
                      <a:tailEnd type="none" w="med" len="med"/>
                    </a:lnL>
                    <a:lnR w="19050" cap="flat" cmpd="sng" algn="ctr">
                      <a:solidFill>
                        <a:scrgbClr r="0" g="0" b="0"/>
                      </a:solidFill>
                      <a:prstDash val="sysDash"/>
                      <a:round/>
                      <a:headEnd type="none" w="med" len="med"/>
                      <a:tailEnd type="none" w="med" len="med"/>
                    </a:lnR>
                  </a:tcPr>
                </a:tc>
                <a:tc>
                  <a:txBody>
                    <a:bodyPr/>
                    <a:lstStyle/>
                    <a:p>
                      <a:pPr algn="ctr"/>
                      <a:r>
                        <a:rPr lang="en-US" b="1" dirty="0" smtClean="0"/>
                        <a:t>18%</a:t>
                      </a:r>
                      <a:endParaRPr lang="en-US" b="1" dirty="0"/>
                    </a:p>
                  </a:txBody>
                  <a:tcPr>
                    <a:lnL w="19050" cap="flat" cmpd="sng" algn="ctr">
                      <a:solidFill>
                        <a:scrgbClr r="0" g="0" b="0"/>
                      </a:solidFill>
                      <a:prstDash val="sysDash"/>
                      <a:round/>
                      <a:headEnd type="none" w="med" len="med"/>
                      <a:tailEnd type="none" w="med" len="med"/>
                    </a:lnL>
                  </a:tcPr>
                </a:tc>
              </a:tr>
            </a:tbl>
          </a:graphicData>
        </a:graphic>
      </p:graphicFrame>
      <p:sp>
        <p:nvSpPr>
          <p:cNvPr id="7" name="TextBox 6"/>
          <p:cNvSpPr txBox="1"/>
          <p:nvPr/>
        </p:nvSpPr>
        <p:spPr>
          <a:xfrm>
            <a:off x="457199" y="4548899"/>
            <a:ext cx="8485127" cy="1569660"/>
          </a:xfrm>
          <a:prstGeom prst="rect">
            <a:avLst/>
          </a:prstGeom>
          <a:noFill/>
        </p:spPr>
        <p:txBody>
          <a:bodyPr wrap="square" rtlCol="0">
            <a:spAutoFit/>
          </a:bodyPr>
          <a:lstStyle/>
          <a:p>
            <a:pPr algn="ctr"/>
            <a:r>
              <a:rPr lang="en-US" sz="2400" b="1" dirty="0" smtClean="0"/>
              <a:t>Did Drug C decrease the percentage of heart attacks?</a:t>
            </a:r>
          </a:p>
          <a:p>
            <a:pPr marL="342900" indent="-342900">
              <a:buFont typeface="Arial"/>
              <a:buChar char="•"/>
            </a:pPr>
            <a:r>
              <a:rPr lang="en-US" sz="2400" dirty="0" smtClean="0"/>
              <a:t>Drug C can cause weight loss (&gt; 5kg) in patients. </a:t>
            </a:r>
          </a:p>
          <a:p>
            <a:pPr marL="342900" indent="-342900">
              <a:buFont typeface="Arial"/>
              <a:buChar char="•"/>
            </a:pPr>
            <a:r>
              <a:rPr lang="en-US" sz="2400" dirty="0" smtClean="0"/>
              <a:t>Being hospitalized for a heart attack can also lead to weight loss. </a:t>
            </a:r>
          </a:p>
        </p:txBody>
      </p:sp>
      <p:sp>
        <p:nvSpPr>
          <p:cNvPr id="8" name="TextBox 7"/>
          <p:cNvSpPr txBox="1"/>
          <p:nvPr/>
        </p:nvSpPr>
        <p:spPr>
          <a:xfrm>
            <a:off x="1235792" y="4410400"/>
            <a:ext cx="184666"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135376343"/>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7948"/>
            <a:ext cx="9144000" cy="954769"/>
          </a:xfrm>
        </p:spPr>
        <p:txBody>
          <a:bodyPr>
            <a:normAutofit/>
          </a:bodyPr>
          <a:lstStyle/>
          <a:p>
            <a:r>
              <a:rPr lang="en-US" sz="3400" b="1" dirty="0" smtClean="0"/>
              <a:t>Case 3: Colliders</a:t>
            </a:r>
            <a:endParaRPr lang="en-US" sz="3400" b="1"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707992706"/>
              </p:ext>
            </p:extLst>
          </p:nvPr>
        </p:nvGraphicFramePr>
        <p:xfrm>
          <a:off x="216908" y="1228868"/>
          <a:ext cx="3944676" cy="1871789"/>
        </p:xfrm>
        <a:graphic>
          <a:graphicData uri="http://schemas.openxmlformats.org/drawingml/2006/table">
            <a:tbl>
              <a:tblPr firstRow="1" bandRow="1">
                <a:tableStyleId>{B301B821-A1FF-4177-AEE7-76D212191A09}</a:tableStyleId>
              </a:tblPr>
              <a:tblGrid>
                <a:gridCol w="932473"/>
                <a:gridCol w="407454"/>
                <a:gridCol w="549692"/>
                <a:gridCol w="433968"/>
                <a:gridCol w="535227"/>
                <a:gridCol w="547806"/>
                <a:gridCol w="538056"/>
              </a:tblGrid>
              <a:tr h="358997">
                <a:tc>
                  <a:txBody>
                    <a:bodyPr/>
                    <a:lstStyle/>
                    <a:p>
                      <a:endParaRPr lang="en-US" dirty="0"/>
                    </a:p>
                  </a:txBody>
                  <a:tcPr>
                    <a:lnR w="28575" cap="flat" cmpd="sng" algn="ctr">
                      <a:solidFill>
                        <a:scrgbClr r="0" g="0" b="0"/>
                      </a:solidFill>
                      <a:prstDash val="solid"/>
                      <a:round/>
                      <a:headEnd type="none" w="med" len="med"/>
                      <a:tailEnd type="none" w="med" len="med"/>
                    </a:lnR>
                  </a:tcPr>
                </a:tc>
                <a:tc gridSpan="2">
                  <a:txBody>
                    <a:bodyPr/>
                    <a:lstStyle/>
                    <a:p>
                      <a:pPr algn="ctr"/>
                      <a:r>
                        <a:rPr lang="en-US" sz="1200" dirty="0" smtClean="0"/>
                        <a:t>Control (No Drug C)</a:t>
                      </a:r>
                      <a:endParaRPr lang="en-US" sz="1200" dirty="0"/>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tcPr>
                </a:tc>
                <a:tc hMerge="1">
                  <a:txBody>
                    <a:bodyPr/>
                    <a:lstStyle/>
                    <a:p>
                      <a:endParaRPr lang="en-US"/>
                    </a:p>
                  </a:txBody>
                  <a:tcPr/>
                </a:tc>
                <a:tc gridSpan="2">
                  <a:txBody>
                    <a:bodyPr/>
                    <a:lstStyle/>
                    <a:p>
                      <a:pPr algn="ctr"/>
                      <a:r>
                        <a:rPr lang="en-US" sz="1200" dirty="0" smtClean="0"/>
                        <a:t>Treatment (Drug C)</a:t>
                      </a:r>
                      <a:endParaRPr lang="en-US" sz="1200" dirty="0"/>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tcPr>
                </a:tc>
                <a:tc hMerge="1">
                  <a:txBody>
                    <a:bodyPr/>
                    <a:lstStyle/>
                    <a:p>
                      <a:endParaRPr lang="en-US"/>
                    </a:p>
                  </a:txBody>
                  <a:tcPr/>
                </a:tc>
                <a:tc gridSpan="2">
                  <a:txBody>
                    <a:bodyPr/>
                    <a:lstStyle/>
                    <a:p>
                      <a:endParaRPr lang="en-US" dirty="0"/>
                    </a:p>
                  </a:txBody>
                  <a:tcPr>
                    <a:lnL w="28575" cap="flat" cmpd="sng" algn="ctr">
                      <a:solidFill>
                        <a:scrgbClr r="0" g="0" b="0"/>
                      </a:solidFill>
                      <a:prstDash val="solid"/>
                      <a:round/>
                      <a:headEnd type="none" w="med" len="med"/>
                      <a:tailEnd type="none" w="med" len="med"/>
                    </a:lnL>
                  </a:tcPr>
                </a:tc>
                <a:tc hMerge="1">
                  <a:txBody>
                    <a:bodyPr/>
                    <a:lstStyle/>
                    <a:p>
                      <a:endParaRPr lang="en-US"/>
                    </a:p>
                  </a:txBody>
                  <a:tcPr/>
                </a:tc>
              </a:tr>
              <a:tr h="408749">
                <a:tc>
                  <a:txBody>
                    <a:bodyPr/>
                    <a:lstStyle/>
                    <a:p>
                      <a:endParaRPr lang="en-US" dirty="0"/>
                    </a:p>
                  </a:txBody>
                  <a:tcPr>
                    <a:lnR w="28575" cap="flat" cmpd="sng" algn="ctr">
                      <a:solidFill>
                        <a:scrgbClr r="0" g="0" b="0"/>
                      </a:solidFill>
                      <a:prstDash val="solid"/>
                      <a:round/>
                      <a:headEnd type="none" w="med" len="med"/>
                      <a:tailEnd type="none" w="med" len="med"/>
                    </a:lnR>
                  </a:tcPr>
                </a:tc>
                <a:tc>
                  <a:txBody>
                    <a:bodyPr/>
                    <a:lstStyle/>
                    <a:p>
                      <a:r>
                        <a:rPr lang="en-US" sz="1000" b="1" dirty="0" smtClean="0"/>
                        <a:t>HA</a:t>
                      </a:r>
                      <a:endParaRPr lang="en-US" sz="1000" b="1" dirty="0"/>
                    </a:p>
                  </a:txBody>
                  <a:tcPr>
                    <a:lnL w="28575" cap="flat" cmpd="sng" algn="ctr">
                      <a:solidFill>
                        <a:scrgbClr r="0" g="0" b="0"/>
                      </a:solidFill>
                      <a:prstDash val="solid"/>
                      <a:round/>
                      <a:headEnd type="none" w="med" len="med"/>
                      <a:tailEnd type="none" w="med" len="med"/>
                    </a:lnL>
                    <a:lnR w="19050" cap="flat" cmpd="sng" algn="ctr">
                      <a:solidFill>
                        <a:scrgbClr r="0" g="0" b="0"/>
                      </a:solidFill>
                      <a:prstDash val="sysDash"/>
                      <a:round/>
                      <a:headEnd type="none" w="med" len="med"/>
                      <a:tailEnd type="none" w="med" len="med"/>
                    </a:lnR>
                  </a:tcPr>
                </a:tc>
                <a:tc>
                  <a:txBody>
                    <a:bodyPr/>
                    <a:lstStyle/>
                    <a:p>
                      <a:r>
                        <a:rPr lang="en-US" sz="1000" b="1" dirty="0" smtClean="0"/>
                        <a:t>No HA</a:t>
                      </a:r>
                      <a:endParaRPr lang="en-US" sz="1000" b="1" dirty="0"/>
                    </a:p>
                  </a:txBody>
                  <a:tcPr>
                    <a:lnL w="19050" cap="flat" cmpd="sng" algn="ctr">
                      <a:solidFill>
                        <a:scrgbClr r="0" g="0" b="0"/>
                      </a:solidFill>
                      <a:prstDash val="sysDash"/>
                      <a:round/>
                      <a:headEnd type="none" w="med" len="med"/>
                      <a:tailEnd type="none" w="med" len="med"/>
                    </a:lnL>
                    <a:lnR w="28575" cap="flat" cmpd="sng" algn="ctr">
                      <a:solidFill>
                        <a:scrgbClr r="0" g="0" b="0"/>
                      </a:solidFill>
                      <a:prstDash val="solid"/>
                      <a:round/>
                      <a:headEnd type="none" w="med" len="med"/>
                      <a:tailEnd type="none" w="med" len="med"/>
                    </a:lnR>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000" b="1" dirty="0" smtClean="0"/>
                        <a:t>HA</a:t>
                      </a:r>
                    </a:p>
                    <a:p>
                      <a:endParaRPr lang="en-US" sz="1000" b="1" dirty="0"/>
                    </a:p>
                  </a:txBody>
                  <a:tcPr>
                    <a:lnL w="28575" cap="flat" cmpd="sng" algn="ctr">
                      <a:solidFill>
                        <a:scrgbClr r="0" g="0" b="0"/>
                      </a:solidFill>
                      <a:prstDash val="solid"/>
                      <a:round/>
                      <a:headEnd type="none" w="med" len="med"/>
                      <a:tailEnd type="none" w="med" len="med"/>
                    </a:lnL>
                    <a:lnR w="19050" cap="flat" cmpd="sng" algn="ctr">
                      <a:solidFill>
                        <a:scrgbClr r="0" g="0" b="0"/>
                      </a:solidFill>
                      <a:prstDash val="sysDash"/>
                      <a:round/>
                      <a:headEnd type="none" w="med" len="med"/>
                      <a:tailEnd type="none" w="med" len="med"/>
                    </a:lnR>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000" b="1" dirty="0" smtClean="0"/>
                        <a:t>No HA</a:t>
                      </a:r>
                    </a:p>
                    <a:p>
                      <a:endParaRPr lang="en-US" sz="1000" b="1" dirty="0"/>
                    </a:p>
                  </a:txBody>
                  <a:tcPr>
                    <a:lnL w="19050" cap="flat" cmpd="sng" algn="ctr">
                      <a:solidFill>
                        <a:scrgbClr r="0" g="0" b="0"/>
                      </a:solidFill>
                      <a:prstDash val="sysDash"/>
                      <a:round/>
                      <a:headEnd type="none" w="med" len="med"/>
                      <a:tailEnd type="none" w="med" len="med"/>
                    </a:lnL>
                    <a:lnR w="28575" cap="flat" cmpd="sng" algn="ctr">
                      <a:solidFill>
                        <a:scrgbClr r="0" g="0" b="0"/>
                      </a:solidFill>
                      <a:prstDash val="solid"/>
                      <a:round/>
                      <a:headEnd type="none" w="med" len="med"/>
                      <a:tailEnd type="none" w="med" len="med"/>
                    </a:lnR>
                  </a:tcPr>
                </a:tc>
                <a:tc>
                  <a:txBody>
                    <a:bodyPr/>
                    <a:lstStyle/>
                    <a:p>
                      <a:r>
                        <a:rPr lang="en-US" sz="1000" b="1" dirty="0" smtClean="0"/>
                        <a:t>Con.</a:t>
                      </a:r>
                      <a:endParaRPr lang="en-US" sz="1000" b="1" dirty="0"/>
                    </a:p>
                  </a:txBody>
                  <a:tcPr>
                    <a:lnL w="28575" cap="flat" cmpd="sng" algn="ctr">
                      <a:solidFill>
                        <a:scrgbClr r="0" g="0" b="0"/>
                      </a:solidFill>
                      <a:prstDash val="solid"/>
                      <a:round/>
                      <a:headEnd type="none" w="med" len="med"/>
                      <a:tailEnd type="none" w="med" len="med"/>
                    </a:lnL>
                    <a:lnR w="19050" cap="flat" cmpd="sng" algn="ctr">
                      <a:solidFill>
                        <a:scrgbClr r="0" g="0" b="0"/>
                      </a:solidFill>
                      <a:prstDash val="sysDash"/>
                      <a:round/>
                      <a:headEnd type="none" w="med" len="med"/>
                      <a:tailEnd type="none" w="med" len="med"/>
                    </a:lnR>
                  </a:tcPr>
                </a:tc>
                <a:tc>
                  <a:txBody>
                    <a:bodyPr/>
                    <a:lstStyle/>
                    <a:p>
                      <a:r>
                        <a:rPr lang="en-US" sz="1000" b="1" dirty="0" smtClean="0"/>
                        <a:t>Treat (D)</a:t>
                      </a:r>
                      <a:endParaRPr lang="en-US" sz="1000" b="1" dirty="0"/>
                    </a:p>
                  </a:txBody>
                  <a:tcPr>
                    <a:lnL w="19050" cap="flat" cmpd="sng" algn="ctr">
                      <a:solidFill>
                        <a:scrgbClr r="0" g="0" b="0"/>
                      </a:solidFill>
                      <a:prstDash val="sysDash"/>
                      <a:round/>
                      <a:headEnd type="none" w="med" len="med"/>
                      <a:tailEnd type="none" w="med" len="med"/>
                    </a:lnL>
                  </a:tcPr>
                </a:tc>
              </a:tr>
              <a:tr h="215398">
                <a:tc>
                  <a:txBody>
                    <a:bodyPr/>
                    <a:lstStyle/>
                    <a:p>
                      <a:pPr algn="ctr"/>
                      <a:r>
                        <a:rPr lang="en-US" sz="1200" b="1" dirty="0" smtClean="0"/>
                        <a:t>Weight loss</a:t>
                      </a:r>
                      <a:endParaRPr lang="en-US" sz="1200" b="1" dirty="0"/>
                    </a:p>
                  </a:txBody>
                  <a:tcPr>
                    <a:lnR w="28575" cap="flat" cmpd="sng" algn="ctr">
                      <a:solidFill>
                        <a:scrgbClr r="0" g="0" b="0"/>
                      </a:solidFill>
                      <a:prstDash val="solid"/>
                      <a:round/>
                      <a:headEnd type="none" w="med" len="med"/>
                      <a:tailEnd type="none" w="med" len="med"/>
                    </a:lnR>
                  </a:tcPr>
                </a:tc>
                <a:tc>
                  <a:txBody>
                    <a:bodyPr/>
                    <a:lstStyle/>
                    <a:p>
                      <a:pPr algn="ctr"/>
                      <a:r>
                        <a:rPr lang="en-US" sz="1200" b="1" dirty="0" smtClean="0">
                          <a:solidFill>
                            <a:srgbClr val="0000FF"/>
                          </a:solidFill>
                        </a:rPr>
                        <a:t>1</a:t>
                      </a:r>
                      <a:endParaRPr lang="en-US" sz="1200" b="1" dirty="0">
                        <a:solidFill>
                          <a:srgbClr val="0000FF"/>
                        </a:solidFill>
                      </a:endParaRPr>
                    </a:p>
                  </a:txBody>
                  <a:tcPr>
                    <a:lnL w="28575" cap="flat" cmpd="sng" algn="ctr">
                      <a:solidFill>
                        <a:scrgbClr r="0" g="0" b="0"/>
                      </a:solidFill>
                      <a:prstDash val="solid"/>
                      <a:round/>
                      <a:headEnd type="none" w="med" len="med"/>
                      <a:tailEnd type="none" w="med" len="med"/>
                    </a:lnL>
                    <a:lnR w="19050" cap="flat" cmpd="sng" algn="ctr">
                      <a:solidFill>
                        <a:scrgbClr r="0" g="0" b="0"/>
                      </a:solidFill>
                      <a:prstDash val="sysDash"/>
                      <a:round/>
                      <a:headEnd type="none" w="med" len="med"/>
                      <a:tailEnd type="none" w="med" len="med"/>
                    </a:lnR>
                  </a:tcPr>
                </a:tc>
                <a:tc>
                  <a:txBody>
                    <a:bodyPr/>
                    <a:lstStyle/>
                    <a:p>
                      <a:pPr algn="ctr"/>
                      <a:r>
                        <a:rPr lang="en-US" sz="1200" b="1" dirty="0" smtClean="0">
                          <a:solidFill>
                            <a:srgbClr val="0000FF"/>
                          </a:solidFill>
                        </a:rPr>
                        <a:t>19</a:t>
                      </a:r>
                      <a:endParaRPr lang="en-US" sz="1200" b="1" dirty="0">
                        <a:solidFill>
                          <a:srgbClr val="0000FF"/>
                        </a:solidFill>
                      </a:endParaRPr>
                    </a:p>
                  </a:txBody>
                  <a:tcPr>
                    <a:lnL w="19050" cap="flat" cmpd="sng" algn="ctr">
                      <a:solidFill>
                        <a:scrgbClr r="0" g="0" b="0"/>
                      </a:solidFill>
                      <a:prstDash val="sysDash"/>
                      <a:round/>
                      <a:headEnd type="none" w="med" len="med"/>
                      <a:tailEnd type="none" w="med" len="med"/>
                    </a:lnL>
                    <a:lnR w="28575" cap="flat" cmpd="sng" algn="ctr">
                      <a:solidFill>
                        <a:scrgbClr r="0" g="0" b="0"/>
                      </a:solidFill>
                      <a:prstDash val="solid"/>
                      <a:round/>
                      <a:headEnd type="none" w="med" len="med"/>
                      <a:tailEnd type="none" w="med" len="med"/>
                    </a:lnR>
                  </a:tcPr>
                </a:tc>
                <a:tc>
                  <a:txBody>
                    <a:bodyPr/>
                    <a:lstStyle/>
                    <a:p>
                      <a:pPr algn="ctr"/>
                      <a:r>
                        <a:rPr lang="en-US" sz="1200" b="1" dirty="0" smtClean="0">
                          <a:solidFill>
                            <a:srgbClr val="0000FF"/>
                          </a:solidFill>
                        </a:rPr>
                        <a:t>3</a:t>
                      </a:r>
                      <a:endParaRPr lang="en-US" sz="1200" b="1" dirty="0">
                        <a:solidFill>
                          <a:srgbClr val="0000FF"/>
                        </a:solidFill>
                      </a:endParaRPr>
                    </a:p>
                  </a:txBody>
                  <a:tcPr>
                    <a:lnL w="28575" cap="flat" cmpd="sng" algn="ctr">
                      <a:solidFill>
                        <a:scrgbClr r="0" g="0" b="0"/>
                      </a:solidFill>
                      <a:prstDash val="solid"/>
                      <a:round/>
                      <a:headEnd type="none" w="med" len="med"/>
                      <a:tailEnd type="none" w="med" len="med"/>
                    </a:lnL>
                    <a:lnR w="19050" cap="flat" cmpd="sng" algn="ctr">
                      <a:solidFill>
                        <a:scrgbClr r="0" g="0" b="0"/>
                      </a:solidFill>
                      <a:prstDash val="sysDash"/>
                      <a:round/>
                      <a:headEnd type="none" w="med" len="med"/>
                      <a:tailEnd type="none" w="med" len="med"/>
                    </a:lnR>
                  </a:tcPr>
                </a:tc>
                <a:tc>
                  <a:txBody>
                    <a:bodyPr/>
                    <a:lstStyle/>
                    <a:p>
                      <a:pPr algn="ctr"/>
                      <a:r>
                        <a:rPr lang="en-US" sz="1200" b="1" dirty="0" smtClean="0">
                          <a:solidFill>
                            <a:srgbClr val="0000FF"/>
                          </a:solidFill>
                        </a:rPr>
                        <a:t>37</a:t>
                      </a:r>
                      <a:endParaRPr lang="en-US" sz="1200" b="1" dirty="0">
                        <a:solidFill>
                          <a:srgbClr val="0000FF"/>
                        </a:solidFill>
                      </a:endParaRPr>
                    </a:p>
                  </a:txBody>
                  <a:tcPr>
                    <a:lnL w="19050" cap="flat" cmpd="sng" algn="ctr">
                      <a:solidFill>
                        <a:scrgbClr r="0" g="0" b="0"/>
                      </a:solidFill>
                      <a:prstDash val="sysDash"/>
                      <a:round/>
                      <a:headEnd type="none" w="med" len="med"/>
                      <a:tailEnd type="none" w="med" len="med"/>
                    </a:lnL>
                    <a:lnR w="28575" cap="flat" cmpd="sng" algn="ctr">
                      <a:solidFill>
                        <a:scrgbClr r="0" g="0" b="0"/>
                      </a:solidFill>
                      <a:prstDash val="solid"/>
                      <a:round/>
                      <a:headEnd type="none" w="med" len="med"/>
                      <a:tailEnd type="none" w="med" len="med"/>
                    </a:lnR>
                  </a:tcPr>
                </a:tc>
                <a:tc>
                  <a:txBody>
                    <a:bodyPr/>
                    <a:lstStyle/>
                    <a:p>
                      <a:pPr algn="ctr"/>
                      <a:r>
                        <a:rPr lang="en-US" sz="1200" b="1" dirty="0" smtClean="0">
                          <a:solidFill>
                            <a:srgbClr val="0000FF"/>
                          </a:solidFill>
                        </a:rPr>
                        <a:t>5%</a:t>
                      </a:r>
                      <a:endParaRPr lang="en-US" sz="1200" b="1" dirty="0">
                        <a:solidFill>
                          <a:srgbClr val="0000FF"/>
                        </a:solidFill>
                      </a:endParaRPr>
                    </a:p>
                  </a:txBody>
                  <a:tcPr>
                    <a:lnL w="28575" cap="flat" cmpd="sng" algn="ctr">
                      <a:solidFill>
                        <a:scrgbClr r="0" g="0" b="0"/>
                      </a:solidFill>
                      <a:prstDash val="solid"/>
                      <a:round/>
                      <a:headEnd type="none" w="med" len="med"/>
                      <a:tailEnd type="none" w="med" len="med"/>
                    </a:lnL>
                    <a:lnR w="19050" cap="flat" cmpd="sng" algn="ctr">
                      <a:solidFill>
                        <a:scrgbClr r="0" g="0" b="0"/>
                      </a:solidFill>
                      <a:prstDash val="sysDash"/>
                      <a:round/>
                      <a:headEnd type="none" w="med" len="med"/>
                      <a:tailEnd type="none" w="med" len="med"/>
                    </a:lnR>
                  </a:tcPr>
                </a:tc>
                <a:tc>
                  <a:txBody>
                    <a:bodyPr/>
                    <a:lstStyle/>
                    <a:p>
                      <a:pPr algn="ctr"/>
                      <a:r>
                        <a:rPr lang="en-US" sz="1200" b="1" dirty="0" smtClean="0">
                          <a:solidFill>
                            <a:srgbClr val="0000FF"/>
                          </a:solidFill>
                        </a:rPr>
                        <a:t>7.5%</a:t>
                      </a:r>
                      <a:endParaRPr lang="en-US" sz="1200" b="1" dirty="0">
                        <a:solidFill>
                          <a:srgbClr val="0000FF"/>
                        </a:solidFill>
                      </a:endParaRPr>
                    </a:p>
                  </a:txBody>
                  <a:tcPr>
                    <a:lnL w="19050" cap="flat" cmpd="sng" algn="ctr">
                      <a:solidFill>
                        <a:scrgbClr r="0" g="0" b="0"/>
                      </a:solidFill>
                      <a:prstDash val="sysDash"/>
                      <a:round/>
                      <a:headEnd type="none" w="med" len="med"/>
                      <a:tailEnd type="none" w="med" len="med"/>
                    </a:lnL>
                  </a:tcPr>
                </a:tc>
              </a:tr>
              <a:tr h="215398">
                <a:tc>
                  <a:txBody>
                    <a:bodyPr/>
                    <a:lstStyle/>
                    <a:p>
                      <a:pPr algn="ctr"/>
                      <a:r>
                        <a:rPr lang="en-US" sz="1200" b="1" dirty="0" smtClean="0"/>
                        <a:t>No Weight loss</a:t>
                      </a:r>
                      <a:endParaRPr lang="en-US" sz="1200" b="1" dirty="0"/>
                    </a:p>
                  </a:txBody>
                  <a:tcPr>
                    <a:lnR w="28575" cap="flat" cmpd="sng" algn="ctr">
                      <a:solidFill>
                        <a:scrgbClr r="0" g="0" b="0"/>
                      </a:solidFill>
                      <a:prstDash val="solid"/>
                      <a:round/>
                      <a:headEnd type="none" w="med" len="med"/>
                      <a:tailEnd type="none" w="med" len="med"/>
                    </a:lnR>
                  </a:tcPr>
                </a:tc>
                <a:tc>
                  <a:txBody>
                    <a:bodyPr/>
                    <a:lstStyle/>
                    <a:p>
                      <a:pPr algn="ctr"/>
                      <a:r>
                        <a:rPr lang="en-US" sz="1200" b="1" dirty="0" smtClean="0">
                          <a:solidFill>
                            <a:srgbClr val="0000FF"/>
                          </a:solidFill>
                        </a:rPr>
                        <a:t>12</a:t>
                      </a:r>
                      <a:endParaRPr lang="en-US" sz="1200" b="1" dirty="0">
                        <a:solidFill>
                          <a:srgbClr val="0000FF"/>
                        </a:solidFill>
                      </a:endParaRPr>
                    </a:p>
                  </a:txBody>
                  <a:tcPr>
                    <a:lnL w="28575" cap="flat" cmpd="sng" algn="ctr">
                      <a:solidFill>
                        <a:scrgbClr r="0" g="0" b="0"/>
                      </a:solidFill>
                      <a:prstDash val="solid"/>
                      <a:round/>
                      <a:headEnd type="none" w="med" len="med"/>
                      <a:tailEnd type="none" w="med" len="med"/>
                    </a:lnL>
                    <a:lnR w="19050" cap="flat" cmpd="sng" algn="ctr">
                      <a:solidFill>
                        <a:scrgbClr r="0" g="0" b="0"/>
                      </a:solidFill>
                      <a:prstDash val="sysDash"/>
                      <a:round/>
                      <a:headEnd type="none" w="med" len="med"/>
                      <a:tailEnd type="none" w="med" len="med"/>
                    </a:lnR>
                  </a:tcPr>
                </a:tc>
                <a:tc>
                  <a:txBody>
                    <a:bodyPr/>
                    <a:lstStyle/>
                    <a:p>
                      <a:pPr algn="ctr"/>
                      <a:r>
                        <a:rPr lang="en-US" sz="1200" b="1" dirty="0" smtClean="0">
                          <a:solidFill>
                            <a:srgbClr val="0000FF"/>
                          </a:solidFill>
                        </a:rPr>
                        <a:t>28</a:t>
                      </a:r>
                      <a:endParaRPr lang="en-US" sz="1200" b="1" dirty="0">
                        <a:solidFill>
                          <a:srgbClr val="0000FF"/>
                        </a:solidFill>
                      </a:endParaRPr>
                    </a:p>
                  </a:txBody>
                  <a:tcPr>
                    <a:lnL w="19050" cap="flat" cmpd="sng" algn="ctr">
                      <a:solidFill>
                        <a:scrgbClr r="0" g="0" b="0"/>
                      </a:solidFill>
                      <a:prstDash val="sysDash"/>
                      <a:round/>
                      <a:headEnd type="none" w="med" len="med"/>
                      <a:tailEnd type="none" w="med" len="med"/>
                    </a:lnL>
                    <a:lnR w="28575" cap="flat" cmpd="sng" algn="ctr">
                      <a:solidFill>
                        <a:scrgbClr r="0" g="0" b="0"/>
                      </a:solidFill>
                      <a:prstDash val="solid"/>
                      <a:round/>
                      <a:headEnd type="none" w="med" len="med"/>
                      <a:tailEnd type="none" w="med" len="med"/>
                    </a:lnR>
                  </a:tcPr>
                </a:tc>
                <a:tc>
                  <a:txBody>
                    <a:bodyPr/>
                    <a:lstStyle/>
                    <a:p>
                      <a:pPr algn="ctr"/>
                      <a:r>
                        <a:rPr lang="en-US" sz="1200" b="1" dirty="0" smtClean="0">
                          <a:solidFill>
                            <a:srgbClr val="0000FF"/>
                          </a:solidFill>
                        </a:rPr>
                        <a:t>8</a:t>
                      </a:r>
                      <a:endParaRPr lang="en-US" sz="1200" b="1" dirty="0">
                        <a:solidFill>
                          <a:srgbClr val="0000FF"/>
                        </a:solidFill>
                      </a:endParaRPr>
                    </a:p>
                  </a:txBody>
                  <a:tcPr>
                    <a:lnL w="28575" cap="flat" cmpd="sng" algn="ctr">
                      <a:solidFill>
                        <a:scrgbClr r="0" g="0" b="0"/>
                      </a:solidFill>
                      <a:prstDash val="solid"/>
                      <a:round/>
                      <a:headEnd type="none" w="med" len="med"/>
                      <a:tailEnd type="none" w="med" len="med"/>
                    </a:lnL>
                    <a:lnR w="19050" cap="flat" cmpd="sng" algn="ctr">
                      <a:solidFill>
                        <a:scrgbClr r="0" g="0" b="0"/>
                      </a:solidFill>
                      <a:prstDash val="sysDash"/>
                      <a:round/>
                      <a:headEnd type="none" w="med" len="med"/>
                      <a:tailEnd type="none" w="med" len="med"/>
                    </a:lnR>
                  </a:tcPr>
                </a:tc>
                <a:tc>
                  <a:txBody>
                    <a:bodyPr/>
                    <a:lstStyle/>
                    <a:p>
                      <a:pPr algn="ctr"/>
                      <a:r>
                        <a:rPr lang="en-US" sz="1200" b="1" dirty="0" smtClean="0">
                          <a:solidFill>
                            <a:srgbClr val="0000FF"/>
                          </a:solidFill>
                        </a:rPr>
                        <a:t>12</a:t>
                      </a:r>
                      <a:endParaRPr lang="en-US" sz="1200" b="1" dirty="0">
                        <a:solidFill>
                          <a:srgbClr val="0000FF"/>
                        </a:solidFill>
                      </a:endParaRPr>
                    </a:p>
                  </a:txBody>
                  <a:tcPr>
                    <a:lnL w="19050" cap="flat" cmpd="sng" algn="ctr">
                      <a:solidFill>
                        <a:scrgbClr r="0" g="0" b="0"/>
                      </a:solidFill>
                      <a:prstDash val="sysDash"/>
                      <a:round/>
                      <a:headEnd type="none" w="med" len="med"/>
                      <a:tailEnd type="none" w="med" len="med"/>
                    </a:lnL>
                    <a:lnR w="28575" cap="flat" cmpd="sng" algn="ctr">
                      <a:solidFill>
                        <a:scrgbClr r="0" g="0" b="0"/>
                      </a:solidFill>
                      <a:prstDash val="solid"/>
                      <a:round/>
                      <a:headEnd type="none" w="med" len="med"/>
                      <a:tailEnd type="none" w="med" len="med"/>
                    </a:lnR>
                  </a:tcPr>
                </a:tc>
                <a:tc>
                  <a:txBody>
                    <a:bodyPr/>
                    <a:lstStyle/>
                    <a:p>
                      <a:pPr algn="ctr"/>
                      <a:r>
                        <a:rPr lang="en-US" sz="1200" b="1" dirty="0" smtClean="0">
                          <a:solidFill>
                            <a:srgbClr val="0000FF"/>
                          </a:solidFill>
                        </a:rPr>
                        <a:t>30%</a:t>
                      </a:r>
                      <a:endParaRPr lang="en-US" sz="1200" b="1" dirty="0">
                        <a:solidFill>
                          <a:srgbClr val="0000FF"/>
                        </a:solidFill>
                      </a:endParaRPr>
                    </a:p>
                  </a:txBody>
                  <a:tcPr>
                    <a:lnL w="28575" cap="flat" cmpd="sng" algn="ctr">
                      <a:solidFill>
                        <a:scrgbClr r="0" g="0" b="0"/>
                      </a:solidFill>
                      <a:prstDash val="solid"/>
                      <a:round/>
                      <a:headEnd type="none" w="med" len="med"/>
                      <a:tailEnd type="none" w="med" len="med"/>
                    </a:lnL>
                    <a:lnR w="19050" cap="flat" cmpd="sng" algn="ctr">
                      <a:solidFill>
                        <a:scrgbClr r="0" g="0" b="0"/>
                      </a:solidFill>
                      <a:prstDash val="sysDash"/>
                      <a:round/>
                      <a:headEnd type="none" w="med" len="med"/>
                      <a:tailEnd type="none" w="med" len="med"/>
                    </a:lnR>
                  </a:tcPr>
                </a:tc>
                <a:tc>
                  <a:txBody>
                    <a:bodyPr/>
                    <a:lstStyle/>
                    <a:p>
                      <a:pPr algn="ctr"/>
                      <a:r>
                        <a:rPr lang="en-US" sz="1200" b="1" dirty="0" smtClean="0">
                          <a:solidFill>
                            <a:srgbClr val="0000FF"/>
                          </a:solidFill>
                        </a:rPr>
                        <a:t>40%</a:t>
                      </a:r>
                      <a:endParaRPr lang="en-US" sz="1200" b="1" dirty="0">
                        <a:solidFill>
                          <a:srgbClr val="0000FF"/>
                        </a:solidFill>
                      </a:endParaRPr>
                    </a:p>
                  </a:txBody>
                  <a:tcPr>
                    <a:lnL w="19050" cap="flat" cmpd="sng" algn="ctr">
                      <a:solidFill>
                        <a:scrgbClr r="0" g="0" b="0"/>
                      </a:solidFill>
                      <a:prstDash val="sysDash"/>
                      <a:round/>
                      <a:headEnd type="none" w="med" len="med"/>
                      <a:tailEnd type="none" w="med" len="med"/>
                    </a:lnL>
                  </a:tcPr>
                </a:tc>
              </a:tr>
              <a:tr h="215398">
                <a:tc>
                  <a:txBody>
                    <a:bodyPr/>
                    <a:lstStyle/>
                    <a:p>
                      <a:pPr algn="ctr"/>
                      <a:r>
                        <a:rPr lang="en-US" sz="1200" b="1" dirty="0" smtClean="0"/>
                        <a:t>Total</a:t>
                      </a:r>
                      <a:endParaRPr lang="en-US" sz="1200" b="1" dirty="0"/>
                    </a:p>
                  </a:txBody>
                  <a:tcPr>
                    <a:lnR w="28575" cap="flat" cmpd="sng" algn="ctr">
                      <a:solidFill>
                        <a:scrgbClr r="0" g="0" b="0"/>
                      </a:solidFill>
                      <a:prstDash val="solid"/>
                      <a:round/>
                      <a:headEnd type="none" w="med" len="med"/>
                      <a:tailEnd type="none" w="med" len="med"/>
                    </a:lnR>
                  </a:tcPr>
                </a:tc>
                <a:tc>
                  <a:txBody>
                    <a:bodyPr/>
                    <a:lstStyle/>
                    <a:p>
                      <a:pPr algn="ctr"/>
                      <a:r>
                        <a:rPr lang="en-US" sz="1200" b="1" dirty="0" smtClean="0"/>
                        <a:t>13</a:t>
                      </a:r>
                      <a:endParaRPr lang="en-US" sz="1200" b="1" dirty="0"/>
                    </a:p>
                  </a:txBody>
                  <a:tcPr>
                    <a:lnL w="28575" cap="flat" cmpd="sng" algn="ctr">
                      <a:solidFill>
                        <a:scrgbClr r="0" g="0" b="0"/>
                      </a:solidFill>
                      <a:prstDash val="solid"/>
                      <a:round/>
                      <a:headEnd type="none" w="med" len="med"/>
                      <a:tailEnd type="none" w="med" len="med"/>
                    </a:lnL>
                    <a:lnR w="19050" cap="flat" cmpd="sng" algn="ctr">
                      <a:solidFill>
                        <a:scrgbClr r="0" g="0" b="0"/>
                      </a:solidFill>
                      <a:prstDash val="sysDash"/>
                      <a:round/>
                      <a:headEnd type="none" w="med" len="med"/>
                      <a:tailEnd type="none" w="med" len="med"/>
                    </a:lnR>
                  </a:tcPr>
                </a:tc>
                <a:tc>
                  <a:txBody>
                    <a:bodyPr/>
                    <a:lstStyle/>
                    <a:p>
                      <a:pPr algn="ctr"/>
                      <a:r>
                        <a:rPr lang="en-US" sz="1200" b="1" dirty="0" smtClean="0"/>
                        <a:t>47</a:t>
                      </a:r>
                      <a:endParaRPr lang="en-US" sz="1200" b="1" dirty="0"/>
                    </a:p>
                  </a:txBody>
                  <a:tcPr>
                    <a:lnL w="19050" cap="flat" cmpd="sng" algn="ctr">
                      <a:solidFill>
                        <a:scrgbClr r="0" g="0" b="0"/>
                      </a:solidFill>
                      <a:prstDash val="sysDash"/>
                      <a:round/>
                      <a:headEnd type="none" w="med" len="med"/>
                      <a:tailEnd type="none" w="med" len="med"/>
                    </a:lnL>
                    <a:lnR w="28575" cap="flat" cmpd="sng" algn="ctr">
                      <a:solidFill>
                        <a:scrgbClr r="0" g="0" b="0"/>
                      </a:solidFill>
                      <a:prstDash val="solid"/>
                      <a:round/>
                      <a:headEnd type="none" w="med" len="med"/>
                      <a:tailEnd type="none" w="med" len="med"/>
                    </a:lnR>
                  </a:tcPr>
                </a:tc>
                <a:tc>
                  <a:txBody>
                    <a:bodyPr/>
                    <a:lstStyle/>
                    <a:p>
                      <a:pPr algn="ctr"/>
                      <a:r>
                        <a:rPr lang="en-US" sz="1200" b="1" dirty="0" smtClean="0"/>
                        <a:t>11</a:t>
                      </a:r>
                      <a:endParaRPr lang="en-US" sz="1200" b="1" dirty="0"/>
                    </a:p>
                  </a:txBody>
                  <a:tcPr>
                    <a:lnL w="28575" cap="flat" cmpd="sng" algn="ctr">
                      <a:solidFill>
                        <a:scrgbClr r="0" g="0" b="0"/>
                      </a:solidFill>
                      <a:prstDash val="solid"/>
                      <a:round/>
                      <a:headEnd type="none" w="med" len="med"/>
                      <a:tailEnd type="none" w="med" len="med"/>
                    </a:lnL>
                    <a:lnR w="19050" cap="flat" cmpd="sng" algn="ctr">
                      <a:solidFill>
                        <a:scrgbClr r="0" g="0" b="0"/>
                      </a:solidFill>
                      <a:prstDash val="sysDash"/>
                      <a:round/>
                      <a:headEnd type="none" w="med" len="med"/>
                      <a:tailEnd type="none" w="med" len="med"/>
                    </a:lnR>
                  </a:tcPr>
                </a:tc>
                <a:tc>
                  <a:txBody>
                    <a:bodyPr/>
                    <a:lstStyle/>
                    <a:p>
                      <a:pPr algn="ctr"/>
                      <a:r>
                        <a:rPr lang="en-US" sz="1200" b="1" dirty="0" smtClean="0"/>
                        <a:t>49</a:t>
                      </a:r>
                      <a:endParaRPr lang="en-US" sz="1200" b="1" dirty="0"/>
                    </a:p>
                  </a:txBody>
                  <a:tcPr>
                    <a:lnL w="19050" cap="flat" cmpd="sng" algn="ctr">
                      <a:solidFill>
                        <a:scrgbClr r="0" g="0" b="0"/>
                      </a:solidFill>
                      <a:prstDash val="sysDash"/>
                      <a:round/>
                      <a:headEnd type="none" w="med" len="med"/>
                      <a:tailEnd type="none" w="med" len="med"/>
                    </a:lnL>
                    <a:lnR w="28575" cap="flat" cmpd="sng" algn="ctr">
                      <a:solidFill>
                        <a:scrgbClr r="0" g="0" b="0"/>
                      </a:solidFill>
                      <a:prstDash val="solid"/>
                      <a:round/>
                      <a:headEnd type="none" w="med" len="med"/>
                      <a:tailEnd type="none" w="med" len="med"/>
                    </a:lnR>
                  </a:tcPr>
                </a:tc>
                <a:tc>
                  <a:txBody>
                    <a:bodyPr/>
                    <a:lstStyle/>
                    <a:p>
                      <a:pPr algn="ctr"/>
                      <a:r>
                        <a:rPr lang="en-US" sz="1200" b="1" dirty="0" smtClean="0"/>
                        <a:t>22%</a:t>
                      </a:r>
                      <a:endParaRPr lang="en-US" sz="1200" b="1" dirty="0"/>
                    </a:p>
                  </a:txBody>
                  <a:tcPr>
                    <a:lnL w="28575" cap="flat" cmpd="sng" algn="ctr">
                      <a:solidFill>
                        <a:scrgbClr r="0" g="0" b="0"/>
                      </a:solidFill>
                      <a:prstDash val="solid"/>
                      <a:round/>
                      <a:headEnd type="none" w="med" len="med"/>
                      <a:tailEnd type="none" w="med" len="med"/>
                    </a:lnL>
                    <a:lnR w="19050" cap="flat" cmpd="sng" algn="ctr">
                      <a:solidFill>
                        <a:scrgbClr r="0" g="0" b="0"/>
                      </a:solidFill>
                      <a:prstDash val="sysDash"/>
                      <a:round/>
                      <a:headEnd type="none" w="med" len="med"/>
                      <a:tailEnd type="none" w="med" len="med"/>
                    </a:lnR>
                  </a:tcPr>
                </a:tc>
                <a:tc>
                  <a:txBody>
                    <a:bodyPr/>
                    <a:lstStyle/>
                    <a:p>
                      <a:pPr algn="ctr"/>
                      <a:r>
                        <a:rPr lang="en-US" sz="1200" b="1" dirty="0" smtClean="0"/>
                        <a:t>18%</a:t>
                      </a:r>
                      <a:endParaRPr lang="en-US" sz="1200" b="1" dirty="0"/>
                    </a:p>
                  </a:txBody>
                  <a:tcPr>
                    <a:lnL w="19050" cap="flat" cmpd="sng" algn="ctr">
                      <a:solidFill>
                        <a:scrgbClr r="0" g="0" b="0"/>
                      </a:solidFill>
                      <a:prstDash val="sysDash"/>
                      <a:round/>
                      <a:headEnd type="none" w="med" len="med"/>
                      <a:tailEnd type="none" w="med" len="med"/>
                    </a:lnL>
                  </a:tcPr>
                </a:tc>
              </a:tr>
            </a:tbl>
          </a:graphicData>
        </a:graphic>
      </p:graphicFrame>
      <p:sp>
        <p:nvSpPr>
          <p:cNvPr id="7" name="TextBox 6"/>
          <p:cNvSpPr txBox="1"/>
          <p:nvPr/>
        </p:nvSpPr>
        <p:spPr>
          <a:xfrm>
            <a:off x="4161584" y="1228868"/>
            <a:ext cx="5162005" cy="1569660"/>
          </a:xfrm>
          <a:prstGeom prst="rect">
            <a:avLst/>
          </a:prstGeom>
          <a:noFill/>
        </p:spPr>
        <p:txBody>
          <a:bodyPr wrap="square" rtlCol="0">
            <a:spAutoFit/>
          </a:bodyPr>
          <a:lstStyle/>
          <a:p>
            <a:pPr algn="ctr"/>
            <a:r>
              <a:rPr lang="en-US" sz="1600" b="1" dirty="0" smtClean="0"/>
              <a:t>Did Drug C decrease the percentage of heart attacks?</a:t>
            </a:r>
          </a:p>
          <a:p>
            <a:r>
              <a:rPr lang="en-US" sz="1600" dirty="0" smtClean="0"/>
              <a:t>These three statements are all true according to the data:</a:t>
            </a:r>
          </a:p>
          <a:p>
            <a:endParaRPr lang="en-US" sz="1600" dirty="0" smtClean="0"/>
          </a:p>
          <a:p>
            <a:pPr marL="457200" indent="-457200">
              <a:buFont typeface="+mj-lt"/>
              <a:buAutoNum type="arabicPeriod"/>
            </a:pPr>
            <a:r>
              <a:rPr lang="en-US" sz="1600" dirty="0" smtClean="0"/>
              <a:t>Drug increases Prob(HA) in Weight loss group </a:t>
            </a:r>
            <a:r>
              <a:rPr lang="en-US" sz="1600" b="1" dirty="0" smtClean="0"/>
              <a:t>(B)</a:t>
            </a:r>
            <a:r>
              <a:rPr lang="en-US" sz="1600" dirty="0" smtClean="0"/>
              <a:t> </a:t>
            </a:r>
          </a:p>
          <a:p>
            <a:pPr marL="457200" indent="-457200">
              <a:buFont typeface="+mj-lt"/>
              <a:buAutoNum type="arabicPeriod"/>
            </a:pPr>
            <a:r>
              <a:rPr lang="en-US" sz="1600" dirty="0" smtClean="0"/>
              <a:t>Drug increases Prob(HA) in No Weight Loss group </a:t>
            </a:r>
            <a:r>
              <a:rPr lang="en-US" sz="1600" b="1" dirty="0" smtClean="0"/>
              <a:t>(B)</a:t>
            </a:r>
            <a:endParaRPr lang="en-US" sz="1600" dirty="0"/>
          </a:p>
          <a:p>
            <a:pPr marL="457200" indent="-457200">
              <a:buFont typeface="+mj-lt"/>
              <a:buAutoNum type="arabicPeriod"/>
            </a:pPr>
            <a:r>
              <a:rPr lang="en-US" sz="1600" dirty="0" smtClean="0"/>
              <a:t>Drug decreases Prob(HA) in entire population </a:t>
            </a:r>
            <a:r>
              <a:rPr lang="en-US" sz="1600" b="1" dirty="0" smtClean="0"/>
              <a:t>(G)</a:t>
            </a:r>
            <a:endParaRPr lang="en-US" sz="1600" dirty="0" smtClean="0"/>
          </a:p>
        </p:txBody>
      </p:sp>
      <p:pic>
        <p:nvPicPr>
          <p:cNvPr id="4" name="Picture 3" descr="Screen Shot 2023-08-12 at 2.20.02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26494" y="3875784"/>
            <a:ext cx="4887436" cy="2353210"/>
          </a:xfrm>
          <a:prstGeom prst="rect">
            <a:avLst/>
          </a:prstGeom>
        </p:spPr>
      </p:pic>
    </p:spTree>
    <p:extLst>
      <p:ext uri="{BB962C8B-B14F-4D97-AF65-F5344CB8AC3E}">
        <p14:creationId xmlns:p14="http://schemas.microsoft.com/office/powerpoint/2010/main" val="3526606972"/>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descr="Screen Shot 2023-08-09 at 4.14.11 PM.png"/>
          <p:cNvPicPr>
            <a:picLocks noGrp="1" noChangeAspect="1"/>
          </p:cNvPicPr>
          <p:nvPr>
            <p:ph idx="1"/>
          </p:nvPr>
        </p:nvPicPr>
        <p:blipFill>
          <a:blip r:embed="rId3">
            <a:extLst>
              <a:ext uri="{28A0092B-C50C-407E-A947-70E740481C1C}">
                <a14:useLocalDpi xmlns:a14="http://schemas.microsoft.com/office/drawing/2010/main" val="0"/>
              </a:ext>
            </a:extLst>
          </a:blip>
          <a:srcRect l="-2183" r="-2183"/>
          <a:stretch>
            <a:fillRect/>
          </a:stretch>
        </p:blipFill>
        <p:spPr>
          <a:xfrm>
            <a:off x="346610" y="304800"/>
            <a:ext cx="8797390" cy="6223000"/>
          </a:xfrm>
        </p:spPr>
      </p:pic>
      <p:sp>
        <p:nvSpPr>
          <p:cNvPr id="2" name="TextBox 1"/>
          <p:cNvSpPr txBox="1"/>
          <p:nvPr/>
        </p:nvSpPr>
        <p:spPr>
          <a:xfrm>
            <a:off x="6755818" y="6448731"/>
            <a:ext cx="2036535" cy="338554"/>
          </a:xfrm>
          <a:prstGeom prst="rect">
            <a:avLst/>
          </a:prstGeom>
          <a:noFill/>
        </p:spPr>
        <p:txBody>
          <a:bodyPr wrap="none" rtlCol="0">
            <a:spAutoFit/>
          </a:bodyPr>
          <a:lstStyle/>
          <a:p>
            <a:r>
              <a:rPr lang="en-US" sz="1600" dirty="0" smtClean="0"/>
              <a:t>Williamson et al, 2014</a:t>
            </a:r>
            <a:endParaRPr lang="en-US" sz="1600" dirty="0"/>
          </a:p>
        </p:txBody>
      </p:sp>
    </p:spTree>
    <p:extLst>
      <p:ext uri="{BB962C8B-B14F-4D97-AF65-F5344CB8AC3E}">
        <p14:creationId xmlns:p14="http://schemas.microsoft.com/office/powerpoint/2010/main" val="128370809"/>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07011"/>
            <a:ext cx="9144000" cy="766188"/>
          </a:xfrm>
        </p:spPr>
        <p:txBody>
          <a:bodyPr/>
          <a:lstStyle/>
          <a:p>
            <a:r>
              <a:rPr lang="en-US" b="1" dirty="0" smtClean="0"/>
              <a:t>Danielle Presgraves, Ph.D.</a:t>
            </a:r>
            <a:endParaRPr lang="en-US" b="1" dirty="0"/>
          </a:p>
        </p:txBody>
      </p:sp>
      <p:sp>
        <p:nvSpPr>
          <p:cNvPr id="3" name="Content Placeholder 2"/>
          <p:cNvSpPr>
            <a:spLocks noGrp="1"/>
          </p:cNvSpPr>
          <p:nvPr>
            <p:ph idx="1"/>
          </p:nvPr>
        </p:nvSpPr>
        <p:spPr>
          <a:xfrm>
            <a:off x="934710" y="1543889"/>
            <a:ext cx="7118226" cy="4253766"/>
          </a:xfrm>
        </p:spPr>
        <p:txBody>
          <a:bodyPr>
            <a:normAutofit fontScale="92500"/>
          </a:bodyPr>
          <a:lstStyle/>
          <a:p>
            <a:pPr lvl="1">
              <a:buFont typeface="Arial"/>
              <a:buChar char="•"/>
            </a:pPr>
            <a:r>
              <a:rPr lang="en-US" sz="3200" dirty="0" smtClean="0"/>
              <a:t>1</a:t>
            </a:r>
            <a:r>
              <a:rPr lang="en-US" sz="3200" baseline="30000" dirty="0" smtClean="0"/>
              <a:t>st</a:t>
            </a:r>
            <a:r>
              <a:rPr lang="en-US" sz="3200" dirty="0" smtClean="0"/>
              <a:t> generation student &amp; </a:t>
            </a:r>
            <a:r>
              <a:rPr lang="en-US" sz="3200" dirty="0"/>
              <a:t>l</a:t>
            </a:r>
            <a:r>
              <a:rPr lang="en-US" sz="3200" dirty="0" smtClean="0"/>
              <a:t>ifelong learner</a:t>
            </a:r>
          </a:p>
          <a:p>
            <a:pPr lvl="1">
              <a:buFont typeface="Arial"/>
              <a:buChar char="•"/>
            </a:pPr>
            <a:r>
              <a:rPr lang="en-US" sz="3200" dirty="0"/>
              <a:t>I am from Vancouver Island </a:t>
            </a:r>
            <a:endParaRPr lang="en-US" sz="3200" dirty="0" smtClean="0"/>
          </a:p>
          <a:p>
            <a:pPr lvl="1">
              <a:buFont typeface="Arial"/>
              <a:buChar char="•"/>
            </a:pPr>
            <a:r>
              <a:rPr lang="en-US" sz="3200" dirty="0" smtClean="0"/>
              <a:t>I </a:t>
            </a:r>
            <a:r>
              <a:rPr lang="en-US" sz="3200" dirty="0"/>
              <a:t>have lived in four different countries </a:t>
            </a:r>
            <a:endParaRPr lang="en-US" sz="3200" dirty="0" smtClean="0"/>
          </a:p>
          <a:p>
            <a:pPr lvl="1">
              <a:buFont typeface="Arial"/>
              <a:buChar char="•"/>
            </a:pPr>
            <a:r>
              <a:rPr lang="en-US" sz="3200" dirty="0"/>
              <a:t>I love to </a:t>
            </a:r>
            <a:r>
              <a:rPr lang="en-US" sz="3200" dirty="0" smtClean="0"/>
              <a:t>tinker</a:t>
            </a:r>
          </a:p>
          <a:p>
            <a:pPr lvl="1">
              <a:buFont typeface="Arial"/>
              <a:buChar char="•"/>
            </a:pPr>
            <a:r>
              <a:rPr lang="en-US" sz="3200" dirty="0" smtClean="0"/>
              <a:t>I </a:t>
            </a:r>
            <a:r>
              <a:rPr lang="en-US" sz="3200" dirty="0"/>
              <a:t>have held multiple non-academic jobs </a:t>
            </a:r>
            <a:endParaRPr lang="en-US" sz="3200" dirty="0" smtClean="0"/>
          </a:p>
          <a:p>
            <a:pPr lvl="1">
              <a:buFont typeface="Arial"/>
              <a:buChar char="•"/>
            </a:pPr>
            <a:r>
              <a:rPr lang="en-US" sz="3200" dirty="0" smtClean="0"/>
              <a:t>I love to collaborate &amp; facilitate </a:t>
            </a:r>
          </a:p>
        </p:txBody>
      </p:sp>
    </p:spTree>
    <p:extLst>
      <p:ext uri="{BB962C8B-B14F-4D97-AF65-F5344CB8AC3E}">
        <p14:creationId xmlns:p14="http://schemas.microsoft.com/office/powerpoint/2010/main" val="1314273994"/>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924807"/>
          </a:xfrm>
        </p:spPr>
        <p:txBody>
          <a:bodyPr>
            <a:normAutofit/>
          </a:bodyPr>
          <a:lstStyle/>
          <a:p>
            <a:r>
              <a:rPr lang="en-US" sz="3400" b="1" dirty="0" smtClean="0"/>
              <a:t>Directed Acyclic Graphs (DAGs)</a:t>
            </a:r>
            <a:endParaRPr lang="en-US" sz="3400" b="1" dirty="0"/>
          </a:p>
        </p:txBody>
      </p:sp>
      <p:sp>
        <p:nvSpPr>
          <p:cNvPr id="10" name="Content Placeholder 9"/>
          <p:cNvSpPr>
            <a:spLocks noGrp="1"/>
          </p:cNvSpPr>
          <p:nvPr>
            <p:ph idx="1"/>
          </p:nvPr>
        </p:nvSpPr>
        <p:spPr>
          <a:xfrm>
            <a:off x="275166" y="860778"/>
            <a:ext cx="8868833" cy="5205200"/>
          </a:xfrm>
        </p:spPr>
        <p:txBody>
          <a:bodyPr>
            <a:normAutofit fontScale="92500" lnSpcReduction="20000"/>
          </a:bodyPr>
          <a:lstStyle/>
          <a:p>
            <a:pPr marL="0" indent="0">
              <a:buNone/>
            </a:pPr>
            <a:r>
              <a:rPr lang="en-US" sz="3700" b="1" dirty="0"/>
              <a:t>What are they? </a:t>
            </a:r>
          </a:p>
          <a:p>
            <a:r>
              <a:rPr lang="en-US" sz="3000" dirty="0"/>
              <a:t>Causal </a:t>
            </a:r>
            <a:r>
              <a:rPr lang="en-US" sz="3000" dirty="0" smtClean="0"/>
              <a:t>diagrams depict causal relationships between </a:t>
            </a:r>
            <a:r>
              <a:rPr lang="en-US" sz="3000" dirty="0"/>
              <a:t>treatment (exposure), result (outcome), and covariates (confounders). </a:t>
            </a:r>
            <a:endParaRPr lang="en-US" sz="3000" dirty="0" smtClean="0"/>
          </a:p>
          <a:p>
            <a:pPr marL="0" indent="0">
              <a:buNone/>
            </a:pPr>
            <a:endParaRPr lang="en-US" sz="3300" dirty="0" smtClean="0"/>
          </a:p>
          <a:p>
            <a:pPr marL="0" indent="0" algn="ctr">
              <a:buNone/>
            </a:pPr>
            <a:r>
              <a:rPr lang="en-US" sz="3000" b="1" i="1" dirty="0" smtClean="0"/>
              <a:t>A TRUE casual structure exists, but we may not know it</a:t>
            </a:r>
          </a:p>
          <a:p>
            <a:pPr marL="0" indent="0" algn="ctr">
              <a:buNone/>
            </a:pPr>
            <a:endParaRPr lang="en-US" sz="3300" b="1" i="1" dirty="0" smtClean="0"/>
          </a:p>
          <a:p>
            <a:r>
              <a:rPr lang="en-US" sz="3300" dirty="0" smtClean="0"/>
              <a:t> </a:t>
            </a:r>
            <a:r>
              <a:rPr lang="en-US" sz="3000" dirty="0" smtClean="0"/>
              <a:t>Part of ecosystem of casual analysis, including </a:t>
            </a:r>
            <a:r>
              <a:rPr lang="en-US" sz="3000" i="1" dirty="0" smtClean="0"/>
              <a:t>do calculus </a:t>
            </a:r>
            <a:r>
              <a:rPr lang="en-US" sz="3000" dirty="0" smtClean="0"/>
              <a:t>(interventions)</a:t>
            </a:r>
          </a:p>
          <a:p>
            <a:endParaRPr lang="en-US" sz="3000" dirty="0" smtClean="0"/>
          </a:p>
          <a:p>
            <a:r>
              <a:rPr lang="en-US" sz="3000" dirty="0" smtClean="0"/>
              <a:t>Some basic notation &amp; diagram rules, i.e. Arrows point from cause to effect in one direction only</a:t>
            </a:r>
          </a:p>
          <a:p>
            <a:pPr marL="0" indent="0">
              <a:buNone/>
            </a:pPr>
            <a:endParaRPr lang="en-US" sz="3000" dirty="0" smtClean="0"/>
          </a:p>
          <a:p>
            <a:endParaRPr lang="en-US" sz="8000" b="1" dirty="0"/>
          </a:p>
        </p:txBody>
      </p:sp>
    </p:spTree>
    <p:extLst>
      <p:ext uri="{BB962C8B-B14F-4D97-AF65-F5344CB8AC3E}">
        <p14:creationId xmlns:p14="http://schemas.microsoft.com/office/powerpoint/2010/main" val="1245011497"/>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p:cNvSpPr>
            <a:spLocks noGrp="1"/>
          </p:cNvSpPr>
          <p:nvPr>
            <p:ph idx="1"/>
          </p:nvPr>
        </p:nvSpPr>
        <p:spPr>
          <a:xfrm>
            <a:off x="275166" y="860778"/>
            <a:ext cx="8868833" cy="5205200"/>
          </a:xfrm>
        </p:spPr>
        <p:txBody>
          <a:bodyPr>
            <a:normAutofit fontScale="25000" lnSpcReduction="20000"/>
          </a:bodyPr>
          <a:lstStyle/>
          <a:p>
            <a:pPr marL="0" indent="0">
              <a:buNone/>
            </a:pPr>
            <a:r>
              <a:rPr lang="en-US" sz="8000" b="1" dirty="0"/>
              <a:t>What are they? </a:t>
            </a:r>
          </a:p>
          <a:p>
            <a:r>
              <a:rPr lang="en-US" sz="7200" dirty="0"/>
              <a:t>Causal </a:t>
            </a:r>
            <a:r>
              <a:rPr lang="en-US" sz="7200" dirty="0" smtClean="0"/>
              <a:t>diagrams depict causal </a:t>
            </a:r>
            <a:r>
              <a:rPr lang="en-US" sz="7200" dirty="0"/>
              <a:t>relationships between treatment (exposure), result (outcome), and covariates (confounders). </a:t>
            </a:r>
            <a:endParaRPr lang="en-US" sz="7200" dirty="0" smtClean="0"/>
          </a:p>
          <a:p>
            <a:pPr marL="0" indent="0">
              <a:buNone/>
            </a:pPr>
            <a:endParaRPr lang="en-US" sz="7200" dirty="0" smtClean="0"/>
          </a:p>
          <a:p>
            <a:pPr marL="0" indent="0" algn="ctr">
              <a:buNone/>
            </a:pPr>
            <a:r>
              <a:rPr lang="en-US" sz="7200" b="1" i="1" dirty="0" smtClean="0"/>
              <a:t>A </a:t>
            </a:r>
            <a:r>
              <a:rPr lang="en-US" sz="7200" b="1" i="1" dirty="0"/>
              <a:t>TRUE casual structure exists, </a:t>
            </a:r>
            <a:r>
              <a:rPr lang="en-US" sz="7200" b="1" i="1" dirty="0" smtClean="0"/>
              <a:t>but we may </a:t>
            </a:r>
            <a:r>
              <a:rPr lang="en-US" sz="7200" b="1" i="1" dirty="0"/>
              <a:t>not know </a:t>
            </a:r>
            <a:r>
              <a:rPr lang="en-US" sz="7200" b="1" i="1" dirty="0" smtClean="0"/>
              <a:t>it</a:t>
            </a:r>
          </a:p>
          <a:p>
            <a:pPr marL="0" indent="0" algn="ctr">
              <a:buNone/>
            </a:pPr>
            <a:endParaRPr lang="en-US" sz="7200" b="1" i="1" dirty="0" smtClean="0"/>
          </a:p>
          <a:p>
            <a:r>
              <a:rPr lang="en-US" sz="7200" dirty="0" smtClean="0"/>
              <a:t> Part of ecosystem of casual analysis, including </a:t>
            </a:r>
            <a:r>
              <a:rPr lang="en-US" sz="7200" i="1" dirty="0" smtClean="0"/>
              <a:t>do calculus </a:t>
            </a:r>
            <a:r>
              <a:rPr lang="en-US" sz="7200" dirty="0" smtClean="0"/>
              <a:t>(interventions)</a:t>
            </a:r>
          </a:p>
          <a:p>
            <a:endParaRPr lang="en-US" sz="8000" b="1" dirty="0"/>
          </a:p>
          <a:p>
            <a:pPr marL="0" indent="0">
              <a:buNone/>
            </a:pPr>
            <a:r>
              <a:rPr lang="en-US" sz="8000" b="1" dirty="0" smtClean="0"/>
              <a:t>Benefits: </a:t>
            </a:r>
            <a:endParaRPr lang="en-US" sz="8000" b="1" dirty="0"/>
          </a:p>
          <a:p>
            <a:pPr marL="285750" indent="-285750"/>
            <a:r>
              <a:rPr lang="en-US" sz="8000" dirty="0" smtClean="0"/>
              <a:t>Clarifies model assumptions </a:t>
            </a:r>
          </a:p>
          <a:p>
            <a:pPr marL="285750" indent="-285750"/>
            <a:r>
              <a:rPr lang="en-US" sz="8000" dirty="0" smtClean="0"/>
              <a:t>Identifies and differentiates confounders, mediators, and colliders </a:t>
            </a:r>
          </a:p>
          <a:p>
            <a:pPr marL="685800" lvl="1"/>
            <a:r>
              <a:rPr lang="en-US" sz="7600" dirty="0" smtClean="0"/>
              <a:t>Determine </a:t>
            </a:r>
            <a:r>
              <a:rPr lang="en-US" sz="7600" i="1" dirty="0" smtClean="0"/>
              <a:t>which</a:t>
            </a:r>
            <a:r>
              <a:rPr lang="en-US" sz="7600" dirty="0" smtClean="0"/>
              <a:t> variables need adjustment to obtain an unbiased estimate </a:t>
            </a:r>
          </a:p>
          <a:p>
            <a:pPr marL="285750"/>
            <a:r>
              <a:rPr lang="en-US" sz="8400" dirty="0" smtClean="0"/>
              <a:t>Allows </a:t>
            </a:r>
            <a:r>
              <a:rPr lang="en-US" sz="8400" dirty="0"/>
              <a:t>comparison of statistical associations </a:t>
            </a:r>
            <a:r>
              <a:rPr lang="en-US" sz="8400" dirty="0" smtClean="0"/>
              <a:t>in </a:t>
            </a:r>
            <a:r>
              <a:rPr lang="en-US" sz="8400" dirty="0"/>
              <a:t>competing causal models to assess compatibility with </a:t>
            </a:r>
            <a:r>
              <a:rPr lang="en-US" sz="8400" dirty="0" smtClean="0"/>
              <a:t>data </a:t>
            </a:r>
            <a:r>
              <a:rPr lang="en-US" sz="8400" dirty="0" smtClean="0">
                <a:sym typeface="Wingdings"/>
              </a:rPr>
              <a:t> alternate DAGS can be assessed for sensitivity analysis, </a:t>
            </a:r>
            <a:r>
              <a:rPr lang="en-US" sz="8400" i="1" dirty="0" smtClean="0">
                <a:sym typeface="Wingdings"/>
              </a:rPr>
              <a:t>etc. </a:t>
            </a:r>
            <a:endParaRPr lang="en-US" sz="8400" b="1" dirty="0" smtClean="0"/>
          </a:p>
          <a:p>
            <a:endParaRPr lang="en-US" sz="8000" b="1" dirty="0"/>
          </a:p>
          <a:p>
            <a:pPr marL="0" indent="0">
              <a:buNone/>
            </a:pPr>
            <a:r>
              <a:rPr lang="en-US" sz="8000" b="1" dirty="0" smtClean="0"/>
              <a:t>Drawbacks: </a:t>
            </a:r>
            <a:endParaRPr lang="en-US" sz="8000" dirty="0"/>
          </a:p>
          <a:p>
            <a:pPr marL="285750" indent="-285750"/>
            <a:r>
              <a:rPr lang="en-US" sz="8000" dirty="0"/>
              <a:t>Multidisciplinary expertise is required since they incorporate all available </a:t>
            </a:r>
            <a:r>
              <a:rPr lang="en-US" sz="8000" dirty="0" smtClean="0"/>
              <a:t>evidence</a:t>
            </a:r>
          </a:p>
          <a:p>
            <a:pPr marL="285750" indent="-285750"/>
            <a:r>
              <a:rPr lang="en-US" sz="8000" dirty="0" smtClean="0"/>
              <a:t>Some information types are not available, i.e. effect sizes</a:t>
            </a:r>
            <a:endParaRPr lang="en-US" sz="8000" dirty="0"/>
          </a:p>
          <a:p>
            <a:pPr marL="0" indent="0">
              <a:buNone/>
            </a:pPr>
            <a:endParaRPr lang="en-US" dirty="0"/>
          </a:p>
          <a:p>
            <a:endParaRPr lang="en-US" dirty="0"/>
          </a:p>
        </p:txBody>
      </p:sp>
      <p:sp>
        <p:nvSpPr>
          <p:cNvPr id="4" name="Title 1"/>
          <p:cNvSpPr txBox="1">
            <a:spLocks/>
          </p:cNvSpPr>
          <p:nvPr/>
        </p:nvSpPr>
        <p:spPr>
          <a:xfrm>
            <a:off x="0" y="-23499"/>
            <a:ext cx="9144000" cy="924807"/>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400" b="1" dirty="0" smtClean="0"/>
              <a:t>Directed Acyclic Graphs (DAGs)</a:t>
            </a:r>
            <a:endParaRPr lang="en-US" sz="3400" b="1" dirty="0"/>
          </a:p>
        </p:txBody>
      </p:sp>
    </p:spTree>
    <p:extLst>
      <p:ext uri="{BB962C8B-B14F-4D97-AF65-F5344CB8AC3E}">
        <p14:creationId xmlns:p14="http://schemas.microsoft.com/office/powerpoint/2010/main" val="963799556"/>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p:cNvGraphicFramePr>
            <a:graphicFrameLocks noGrp="1"/>
          </p:cNvGraphicFramePr>
          <p:nvPr>
            <p:ph idx="1"/>
            <p:extLst>
              <p:ext uri="{D42A27DB-BD31-4B8C-83A1-F6EECF244321}">
                <p14:modId xmlns:p14="http://schemas.microsoft.com/office/powerpoint/2010/main" val="3736226153"/>
              </p:ext>
            </p:extLst>
          </p:nvPr>
        </p:nvGraphicFramePr>
        <p:xfrm>
          <a:off x="457200" y="1510476"/>
          <a:ext cx="8229600" cy="4825150"/>
        </p:xfrm>
        <a:graphic>
          <a:graphicData uri="http://schemas.openxmlformats.org/drawingml/2006/table">
            <a:tbl>
              <a:tblPr firstRow="1" bandRow="1">
                <a:tableStyleId>{5940675A-B579-460E-94D1-54222C63F5DA}</a:tableStyleId>
              </a:tblPr>
              <a:tblGrid>
                <a:gridCol w="2182498"/>
                <a:gridCol w="2677052"/>
                <a:gridCol w="3370050"/>
              </a:tblGrid>
              <a:tr h="436031">
                <a:tc>
                  <a:txBody>
                    <a:bodyPr/>
                    <a:lstStyle/>
                    <a:p>
                      <a:pPr algn="ctr"/>
                      <a:r>
                        <a:rPr lang="en-US" b="1" dirty="0" smtClean="0"/>
                        <a:t>Name</a:t>
                      </a:r>
                      <a:endParaRPr lang="en-US" b="1" dirty="0"/>
                    </a:p>
                  </a:txBody>
                  <a:tcPr/>
                </a:tc>
                <a:tc>
                  <a:txBody>
                    <a:bodyPr/>
                    <a:lstStyle/>
                    <a:p>
                      <a:pPr algn="ctr"/>
                      <a:r>
                        <a:rPr lang="en-US" b="1" dirty="0" smtClean="0"/>
                        <a:t>Variable Configuration</a:t>
                      </a:r>
                      <a:endParaRPr lang="en-US" b="1" dirty="0"/>
                    </a:p>
                  </a:txBody>
                  <a:tcPr/>
                </a:tc>
                <a:tc>
                  <a:txBody>
                    <a:bodyPr/>
                    <a:lstStyle/>
                    <a:p>
                      <a:pPr algn="ctr"/>
                      <a:r>
                        <a:rPr lang="en-US" b="1" dirty="0" smtClean="0"/>
                        <a:t>Response and Impact</a:t>
                      </a:r>
                      <a:endParaRPr lang="en-US" b="1" dirty="0"/>
                    </a:p>
                  </a:txBody>
                  <a:tcPr/>
                </a:tc>
              </a:tr>
              <a:tr h="1239917">
                <a:tc>
                  <a:txBody>
                    <a:bodyPr/>
                    <a:lstStyle/>
                    <a:p>
                      <a:r>
                        <a:rPr lang="en-US" b="0" dirty="0" smtClean="0"/>
                        <a:t>1. The Confounder</a:t>
                      </a:r>
                      <a:endParaRPr lang="en-US" b="0"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1" dirty="0" smtClean="0">
                          <a:sym typeface="Wingdings"/>
                        </a:rPr>
                        <a:t>A B  C</a:t>
                      </a:r>
                      <a:endParaRPr lang="en-US" b="1" dirty="0" smtClean="0"/>
                    </a:p>
                  </a:txBody>
                  <a:tcPr/>
                </a:tc>
                <a:tc>
                  <a:txBody>
                    <a:bodyPr/>
                    <a:lstStyle/>
                    <a:p>
                      <a:r>
                        <a:rPr lang="en-US" dirty="0" smtClean="0"/>
                        <a:t>Controlling</a:t>
                      </a:r>
                      <a:r>
                        <a:rPr lang="en-US" baseline="0" dirty="0" smtClean="0"/>
                        <a:t> for B prevents information flowing between A and C so they become conditionally independent (closes path)</a:t>
                      </a:r>
                      <a:endParaRPr lang="en-US" dirty="0"/>
                    </a:p>
                  </a:txBody>
                  <a:tcPr/>
                </a:tc>
              </a:tr>
              <a:tr h="861338">
                <a:tc>
                  <a:txBody>
                    <a:bodyPr/>
                    <a:lstStyle/>
                    <a:p>
                      <a:r>
                        <a:rPr lang="en-US" b="0" dirty="0" smtClean="0"/>
                        <a:t>2. The Pipe</a:t>
                      </a:r>
                      <a:endParaRPr lang="en-US" b="0" dirty="0"/>
                    </a:p>
                  </a:txBody>
                  <a:tcPr/>
                </a:tc>
                <a:tc>
                  <a:txBody>
                    <a:bodyPr/>
                    <a:lstStyle/>
                    <a:p>
                      <a:pPr algn="ctr"/>
                      <a:r>
                        <a:rPr lang="en-US" b="1" dirty="0" smtClean="0"/>
                        <a:t>A</a:t>
                      </a:r>
                      <a:r>
                        <a:rPr lang="en-US" b="1" dirty="0" smtClean="0">
                          <a:sym typeface="Wingdings"/>
                        </a:rPr>
                        <a:t> B  C</a:t>
                      </a:r>
                    </a:p>
                    <a:p>
                      <a:pPr algn="ctr"/>
                      <a:endParaRPr lang="en-US" b="1" dirty="0" smtClean="0"/>
                    </a:p>
                    <a:p>
                      <a:pPr algn="ctr"/>
                      <a:endParaRPr lang="en-US" b="1" dirty="0" smtClean="0"/>
                    </a:p>
                    <a:p>
                      <a:pPr algn="ctr"/>
                      <a:endParaRPr lang="en-US" b="1" dirty="0" smtClean="0"/>
                    </a:p>
                    <a:p>
                      <a:pPr algn="ctr"/>
                      <a:endParaRPr lang="en-US" b="1" dirty="0"/>
                    </a:p>
                  </a:txBody>
                  <a:tcPr/>
                </a:tc>
                <a:tc>
                  <a:txBody>
                    <a:bodyPr/>
                    <a:lstStyle/>
                    <a:p>
                      <a:r>
                        <a:rPr lang="en-US" dirty="0" smtClean="0"/>
                        <a:t>Controlling</a:t>
                      </a:r>
                      <a:r>
                        <a:rPr lang="en-US" baseline="0" dirty="0" smtClean="0"/>
                        <a:t> for B prevents information about A getting to C so they become conditionally independent (closes path)</a:t>
                      </a:r>
                    </a:p>
                  </a:txBody>
                  <a:tcPr/>
                </a:tc>
              </a:tr>
              <a:tr h="752602">
                <a:tc>
                  <a:txBody>
                    <a:bodyPr/>
                    <a:lstStyle/>
                    <a:p>
                      <a:r>
                        <a:rPr lang="en-US" b="0" dirty="0" smtClean="0"/>
                        <a:t>3. The Collider</a:t>
                      </a:r>
                      <a:endParaRPr lang="en-US" b="0"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1" dirty="0" smtClean="0"/>
                        <a:t>A</a:t>
                      </a:r>
                      <a:r>
                        <a:rPr lang="en-US" b="1" dirty="0" smtClean="0">
                          <a:sym typeface="Wingdings"/>
                        </a:rPr>
                        <a:t> B C</a:t>
                      </a:r>
                    </a:p>
                    <a:p>
                      <a:pPr marL="0" marR="0" indent="0" algn="ctr" defTabSz="457200" rtl="0" eaLnBrk="1" fontAlgn="auto" latinLnBrk="0" hangingPunct="1">
                        <a:lnSpc>
                          <a:spcPct val="100000"/>
                        </a:lnSpc>
                        <a:spcBef>
                          <a:spcPts val="0"/>
                        </a:spcBef>
                        <a:spcAft>
                          <a:spcPts val="0"/>
                        </a:spcAft>
                        <a:buClrTx/>
                        <a:buSzTx/>
                        <a:buFontTx/>
                        <a:buNone/>
                        <a:tabLst/>
                        <a:defRPr/>
                      </a:pPr>
                      <a:endParaRPr lang="en-US" b="1" dirty="0" smtClean="0">
                        <a:sym typeface="Wingdings"/>
                      </a:endParaRPr>
                    </a:p>
                    <a:p>
                      <a:pPr marL="0" marR="0" indent="0" algn="ctr" defTabSz="457200" rtl="0" eaLnBrk="1" fontAlgn="auto" latinLnBrk="0" hangingPunct="1">
                        <a:lnSpc>
                          <a:spcPct val="100000"/>
                        </a:lnSpc>
                        <a:spcBef>
                          <a:spcPts val="0"/>
                        </a:spcBef>
                        <a:spcAft>
                          <a:spcPts val="0"/>
                        </a:spcAft>
                        <a:buClrTx/>
                        <a:buSzTx/>
                        <a:buFontTx/>
                        <a:buNone/>
                        <a:tabLst/>
                        <a:defRPr/>
                      </a:pPr>
                      <a:endParaRPr lang="en-US" b="1" dirty="0" smtClean="0">
                        <a:sym typeface="Wingdings"/>
                      </a:endParaRPr>
                    </a:p>
                    <a:p>
                      <a:pPr marL="0" marR="0" indent="0" algn="ctr" defTabSz="457200" rtl="0" eaLnBrk="1" fontAlgn="auto" latinLnBrk="0" hangingPunct="1">
                        <a:lnSpc>
                          <a:spcPct val="100000"/>
                        </a:lnSpc>
                        <a:spcBef>
                          <a:spcPts val="0"/>
                        </a:spcBef>
                        <a:spcAft>
                          <a:spcPts val="0"/>
                        </a:spcAft>
                        <a:buClrTx/>
                        <a:buSzTx/>
                        <a:buFontTx/>
                        <a:buNone/>
                        <a:tabLst/>
                        <a:defRPr/>
                      </a:pPr>
                      <a:endParaRPr lang="en-US" b="1" dirty="0" smtClean="0">
                        <a:sym typeface="Wingdings"/>
                      </a:endParaRPr>
                    </a:p>
                    <a:p>
                      <a:pPr marL="0" marR="0" indent="0" algn="ctr" defTabSz="457200" rtl="0" eaLnBrk="1" fontAlgn="auto" latinLnBrk="0" hangingPunct="1">
                        <a:lnSpc>
                          <a:spcPct val="100000"/>
                        </a:lnSpc>
                        <a:spcBef>
                          <a:spcPts val="0"/>
                        </a:spcBef>
                        <a:spcAft>
                          <a:spcPts val="0"/>
                        </a:spcAft>
                        <a:buClrTx/>
                        <a:buSzTx/>
                        <a:buFontTx/>
                        <a:buNone/>
                        <a:tabLst/>
                        <a:defRPr/>
                      </a:pPr>
                      <a:endParaRPr lang="en-US" b="1" dirty="0" smtClean="0"/>
                    </a:p>
                  </a:txBody>
                  <a:tcPr/>
                </a:tc>
                <a:tc>
                  <a:txBody>
                    <a:bodyPr/>
                    <a:lstStyle/>
                    <a:p>
                      <a:r>
                        <a:rPr lang="en-US" dirty="0" smtClean="0"/>
                        <a:t>Controlling for B</a:t>
                      </a:r>
                      <a:r>
                        <a:rPr lang="en-US" baseline="0" dirty="0" smtClean="0"/>
                        <a:t> forces A and C to BECOME dependent (opens path): </a:t>
                      </a:r>
                      <a:r>
                        <a:rPr lang="en-US" b="1" baseline="0" dirty="0" smtClean="0"/>
                        <a:t>Collider Bias</a:t>
                      </a:r>
                      <a:endParaRPr lang="en-US" dirty="0"/>
                    </a:p>
                  </a:txBody>
                  <a:tcPr/>
                </a:tc>
              </a:tr>
            </a:tbl>
          </a:graphicData>
        </a:graphic>
      </p:graphicFrame>
      <p:sp>
        <p:nvSpPr>
          <p:cNvPr id="7" name="TextBox 6"/>
          <p:cNvSpPr txBox="1"/>
          <p:nvPr/>
        </p:nvSpPr>
        <p:spPr>
          <a:xfrm>
            <a:off x="0" y="0"/>
            <a:ext cx="9144000" cy="1046440"/>
          </a:xfrm>
          <a:prstGeom prst="rect">
            <a:avLst/>
          </a:prstGeom>
          <a:noFill/>
        </p:spPr>
        <p:txBody>
          <a:bodyPr wrap="square" rtlCol="0">
            <a:spAutoFit/>
          </a:bodyPr>
          <a:lstStyle/>
          <a:p>
            <a:pPr algn="ctr"/>
            <a:r>
              <a:rPr lang="en-US" sz="3400" b="1" dirty="0" smtClean="0"/>
              <a:t>The Rules of Causal Diagrams and Relationships</a:t>
            </a:r>
          </a:p>
          <a:p>
            <a:pPr algn="ctr"/>
            <a:r>
              <a:rPr lang="en-US" sz="2800" b="1" dirty="0"/>
              <a:t> </a:t>
            </a:r>
            <a:r>
              <a:rPr lang="en-US" sz="2800" dirty="0" smtClean="0"/>
              <a:t>(According to Judea Pearl)</a:t>
            </a:r>
            <a:r>
              <a:rPr lang="en-US" sz="2800" b="1" dirty="0" smtClean="0"/>
              <a:t> </a:t>
            </a:r>
            <a:endParaRPr lang="en-US" sz="2800" b="1" dirty="0"/>
          </a:p>
        </p:txBody>
      </p:sp>
      <p:pic>
        <p:nvPicPr>
          <p:cNvPr id="5" name="Picture 4" descr="Screen Shot 2023-08-08 at 3.04.18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87966" y="2291833"/>
            <a:ext cx="1603246" cy="942789"/>
          </a:xfrm>
          <a:prstGeom prst="rect">
            <a:avLst/>
          </a:prstGeom>
        </p:spPr>
      </p:pic>
      <p:pic>
        <p:nvPicPr>
          <p:cNvPr id="8" name="Picture 7" descr="Screen Shot 2023-08-08 at 3.13.26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31956" y="3795474"/>
            <a:ext cx="1255543" cy="933018"/>
          </a:xfrm>
          <a:prstGeom prst="rect">
            <a:avLst/>
          </a:prstGeom>
        </p:spPr>
      </p:pic>
      <p:pic>
        <p:nvPicPr>
          <p:cNvPr id="9" name="Picture 8" descr="Screen Shot 2023-08-12 at 2.20.02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87966" y="5539088"/>
            <a:ext cx="1432880" cy="689905"/>
          </a:xfrm>
          <a:prstGeom prst="rect">
            <a:avLst/>
          </a:prstGeom>
        </p:spPr>
      </p:pic>
    </p:spTree>
    <p:extLst>
      <p:ext uri="{BB962C8B-B14F-4D97-AF65-F5344CB8AC3E}">
        <p14:creationId xmlns:p14="http://schemas.microsoft.com/office/powerpoint/2010/main" val="453011375"/>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03120"/>
            <a:ext cx="8229600" cy="5623043"/>
          </a:xfrm>
        </p:spPr>
        <p:txBody>
          <a:bodyPr>
            <a:normAutofit fontScale="85000" lnSpcReduction="10000"/>
          </a:bodyPr>
          <a:lstStyle/>
          <a:p>
            <a:pPr marL="0" indent="0">
              <a:buNone/>
            </a:pPr>
            <a:r>
              <a:rPr lang="en-US" dirty="0" smtClean="0">
                <a:sym typeface="Wingdings"/>
              </a:rPr>
              <a:t>How to block communication between </a:t>
            </a:r>
            <a:r>
              <a:rPr lang="en-US" b="1" dirty="0" smtClean="0">
                <a:sym typeface="Wingdings"/>
              </a:rPr>
              <a:t>A</a:t>
            </a:r>
            <a:r>
              <a:rPr lang="en-US" dirty="0" smtClean="0">
                <a:sym typeface="Wingdings"/>
              </a:rPr>
              <a:t> and </a:t>
            </a:r>
            <a:r>
              <a:rPr lang="en-US" b="1" dirty="0" smtClean="0">
                <a:sym typeface="Wingdings"/>
              </a:rPr>
              <a:t>J</a:t>
            </a:r>
            <a:r>
              <a:rPr lang="en-US" dirty="0" smtClean="0">
                <a:sym typeface="Wingdings"/>
              </a:rPr>
              <a:t>?</a:t>
            </a:r>
          </a:p>
          <a:p>
            <a:pPr marL="0" indent="0">
              <a:buNone/>
            </a:pPr>
            <a:endParaRPr lang="en-US" dirty="0"/>
          </a:p>
          <a:p>
            <a:pPr marL="0" indent="0" algn="ctr">
              <a:buNone/>
            </a:pPr>
            <a:r>
              <a:rPr lang="en-US" dirty="0"/>
              <a:t>	</a:t>
            </a:r>
            <a:r>
              <a:rPr lang="en-US" b="1" dirty="0" smtClean="0"/>
              <a:t>A</a:t>
            </a:r>
            <a:r>
              <a:rPr lang="en-US" dirty="0" smtClean="0">
                <a:sym typeface="Wingdings"/>
              </a:rPr>
              <a:t> B  C  D  E  F  G  H  I  </a:t>
            </a:r>
            <a:r>
              <a:rPr lang="en-US" b="1" dirty="0" smtClean="0">
                <a:sym typeface="Wingdings"/>
              </a:rPr>
              <a:t>J</a:t>
            </a:r>
          </a:p>
          <a:p>
            <a:pPr marL="0" indent="0">
              <a:buNone/>
            </a:pPr>
            <a:endParaRPr lang="en-US" b="1" dirty="0">
              <a:sym typeface="Wingdings"/>
            </a:endParaRPr>
          </a:p>
          <a:p>
            <a:pPr marL="0" indent="0">
              <a:buNone/>
            </a:pPr>
            <a:r>
              <a:rPr lang="en-US" dirty="0" smtClean="0">
                <a:sym typeface="Wingdings"/>
              </a:rPr>
              <a:t>Any of the following strategies: </a:t>
            </a:r>
            <a:endParaRPr lang="en-US" dirty="0">
              <a:sym typeface="Wingdings"/>
            </a:endParaRPr>
          </a:p>
          <a:p>
            <a:pPr marL="514350" indent="-514350">
              <a:buAutoNum type="arabicPeriod"/>
            </a:pPr>
            <a:r>
              <a:rPr lang="en-US" dirty="0" smtClean="0">
                <a:sym typeface="Wingdings"/>
              </a:rPr>
              <a:t>Control for B or  F o r I (Mediator will close pipe)</a:t>
            </a:r>
          </a:p>
          <a:p>
            <a:pPr marL="514350" indent="-514350">
              <a:buAutoNum type="arabicPeriod"/>
            </a:pPr>
            <a:r>
              <a:rPr lang="en-US" dirty="0" smtClean="0">
                <a:sym typeface="Wingdings"/>
              </a:rPr>
              <a:t>Control for C or E or H (Confounder will close pipe)</a:t>
            </a:r>
          </a:p>
          <a:p>
            <a:pPr marL="514350" indent="-514350">
              <a:buAutoNum type="arabicPeriod"/>
            </a:pPr>
            <a:r>
              <a:rPr lang="en-US" i="1" dirty="0" smtClean="0">
                <a:sym typeface="Wingdings"/>
              </a:rPr>
              <a:t> DON’T</a:t>
            </a:r>
            <a:r>
              <a:rPr lang="en-US" dirty="0" smtClean="0">
                <a:sym typeface="Wingdings"/>
              </a:rPr>
              <a:t> Control for D or G (Collider will open pipe)</a:t>
            </a:r>
          </a:p>
          <a:p>
            <a:pPr marL="514350" indent="-514350">
              <a:buAutoNum type="arabicPeriod"/>
            </a:pPr>
            <a:r>
              <a:rPr lang="en-US" dirty="0" smtClean="0">
                <a:sym typeface="Wingdings"/>
              </a:rPr>
              <a:t>Control for nothing at all because it is already blocked</a:t>
            </a:r>
          </a:p>
          <a:p>
            <a:pPr marL="0" indent="0">
              <a:buNone/>
            </a:pPr>
            <a:endParaRPr lang="en-US" dirty="0">
              <a:sym typeface="Wingdings"/>
            </a:endParaRPr>
          </a:p>
          <a:p>
            <a:pPr marL="0" indent="0" algn="ctr">
              <a:buNone/>
            </a:pPr>
            <a:r>
              <a:rPr lang="en-US" b="1" dirty="0" smtClean="0">
                <a:solidFill>
                  <a:srgbClr val="FF0000"/>
                </a:solidFill>
                <a:sym typeface="Wingdings"/>
              </a:rPr>
              <a:t>If you control for everything, you will unblock the path!</a:t>
            </a:r>
          </a:p>
        </p:txBody>
      </p:sp>
    </p:spTree>
    <p:extLst>
      <p:ext uri="{BB962C8B-B14F-4D97-AF65-F5344CB8AC3E}">
        <p14:creationId xmlns:p14="http://schemas.microsoft.com/office/powerpoint/2010/main" val="3176507149"/>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 Shot 2023-08-13 at 4.03.25 PM.png"/>
          <p:cNvPicPr>
            <a:picLocks noGrp="1" noChangeAspect="1"/>
          </p:cNvPicPr>
          <p:nvPr>
            <p:ph idx="1"/>
          </p:nvPr>
        </p:nvPicPr>
        <p:blipFill>
          <a:blip r:embed="rId2">
            <a:extLst>
              <a:ext uri="{28A0092B-C50C-407E-A947-70E740481C1C}">
                <a14:useLocalDpi xmlns:a14="http://schemas.microsoft.com/office/drawing/2010/main" val="0"/>
              </a:ext>
            </a:extLst>
          </a:blip>
          <a:srcRect t="-12273" b="-12273"/>
          <a:stretch>
            <a:fillRect/>
          </a:stretch>
        </p:blipFill>
        <p:spPr>
          <a:xfrm>
            <a:off x="457200" y="338138"/>
            <a:ext cx="8229600" cy="5788025"/>
          </a:xfrm>
        </p:spPr>
      </p:pic>
    </p:spTree>
    <p:extLst>
      <p:ext uri="{BB962C8B-B14F-4D97-AF65-F5344CB8AC3E}">
        <p14:creationId xmlns:p14="http://schemas.microsoft.com/office/powerpoint/2010/main" val="2658156512"/>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descr="Screen Shot 2023-08-09 at 4.14.11 PM.png"/>
          <p:cNvPicPr>
            <a:picLocks noGrp="1" noChangeAspect="1"/>
          </p:cNvPicPr>
          <p:nvPr>
            <p:ph idx="1"/>
          </p:nvPr>
        </p:nvPicPr>
        <p:blipFill>
          <a:blip r:embed="rId3">
            <a:extLst>
              <a:ext uri="{28A0092B-C50C-407E-A947-70E740481C1C}">
                <a14:useLocalDpi xmlns:a14="http://schemas.microsoft.com/office/drawing/2010/main" val="0"/>
              </a:ext>
            </a:extLst>
          </a:blip>
          <a:srcRect l="-2183" r="-2183"/>
          <a:stretch>
            <a:fillRect/>
          </a:stretch>
        </p:blipFill>
        <p:spPr>
          <a:xfrm>
            <a:off x="346610" y="304800"/>
            <a:ext cx="8797390" cy="6223000"/>
          </a:xfrm>
        </p:spPr>
      </p:pic>
    </p:spTree>
    <p:extLst>
      <p:ext uri="{BB962C8B-B14F-4D97-AF65-F5344CB8AC3E}">
        <p14:creationId xmlns:p14="http://schemas.microsoft.com/office/powerpoint/2010/main" val="2126173337"/>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 Shot 2023-08-09 at 4.17.05 PM.png"/>
          <p:cNvPicPr>
            <a:picLocks noGrp="1" noChangeAspect="1"/>
          </p:cNvPicPr>
          <p:nvPr>
            <p:ph idx="1"/>
          </p:nvPr>
        </p:nvPicPr>
        <p:blipFill>
          <a:blip r:embed="rId3">
            <a:extLst>
              <a:ext uri="{28A0092B-C50C-407E-A947-70E740481C1C}">
                <a14:useLocalDpi xmlns:a14="http://schemas.microsoft.com/office/drawing/2010/main" val="0"/>
              </a:ext>
            </a:extLst>
          </a:blip>
          <a:srcRect l="-124305" r="-124305"/>
          <a:stretch>
            <a:fillRect/>
          </a:stretch>
        </p:blipFill>
        <p:spPr>
          <a:xfrm>
            <a:off x="457200" y="355600"/>
            <a:ext cx="8229600" cy="5770563"/>
          </a:xfrm>
        </p:spPr>
      </p:pic>
      <p:sp>
        <p:nvSpPr>
          <p:cNvPr id="5" name="Rectangle 4"/>
          <p:cNvSpPr/>
          <p:nvPr/>
        </p:nvSpPr>
        <p:spPr>
          <a:xfrm>
            <a:off x="6206715" y="6174779"/>
            <a:ext cx="2582758" cy="369332"/>
          </a:xfrm>
          <a:prstGeom prst="rect">
            <a:avLst/>
          </a:prstGeom>
        </p:spPr>
        <p:txBody>
          <a:bodyPr wrap="none">
            <a:spAutoFit/>
          </a:bodyPr>
          <a:lstStyle/>
          <a:p>
            <a:r>
              <a:rPr lang="en-US" dirty="0"/>
              <a:t>https://www.dagitty.net</a:t>
            </a:r>
            <a:r>
              <a:rPr lang="en-US" dirty="0" smtClean="0"/>
              <a:t>/</a:t>
            </a:r>
            <a:endParaRPr lang="en-US" dirty="0"/>
          </a:p>
        </p:txBody>
      </p:sp>
    </p:spTree>
    <p:extLst>
      <p:ext uri="{BB962C8B-B14F-4D97-AF65-F5344CB8AC3E}">
        <p14:creationId xmlns:p14="http://schemas.microsoft.com/office/powerpoint/2010/main" val="3045738256"/>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CustomShape 1"/>
          <p:cNvSpPr/>
          <p:nvPr/>
        </p:nvSpPr>
        <p:spPr>
          <a:xfrm>
            <a:off x="0" y="4223199"/>
            <a:ext cx="9144000" cy="850239"/>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lstStyle/>
          <a:p>
            <a:r>
              <a:rPr lang="en-US" sz="1400" b="0" strike="noStrike" spc="-1" dirty="0">
                <a:solidFill>
                  <a:srgbClr val="000000"/>
                </a:solidFill>
                <a:latin typeface="Arial"/>
              </a:rPr>
              <a:t>Fig. 3. Causal graphs for genome-wide association study (GWAS) analysis. </a:t>
            </a:r>
            <a:r>
              <a:rPr lang="en-US" sz="1400" b="0" i="1" strike="noStrike" spc="-1" dirty="0">
                <a:solidFill>
                  <a:srgbClr val="000000"/>
                </a:solidFill>
                <a:latin typeface="Arial"/>
              </a:rPr>
              <a:t>A</a:t>
            </a:r>
            <a:r>
              <a:rPr lang="en-US" sz="1400" b="0" strike="noStrike" spc="-1" dirty="0">
                <a:solidFill>
                  <a:srgbClr val="000000"/>
                </a:solidFill>
                <a:latin typeface="Arial"/>
              </a:rPr>
              <a:t>: graph shows the basic causal GWAS model, where the phenotype of interest, Y, is dependent on the gene of interest, G, and some other environmental factors, E. </a:t>
            </a:r>
            <a:r>
              <a:rPr lang="en-US" sz="1400" b="0" i="1" strike="noStrike" spc="-1" dirty="0">
                <a:solidFill>
                  <a:srgbClr val="000000"/>
                </a:solidFill>
                <a:latin typeface="Arial"/>
              </a:rPr>
              <a:t>B</a:t>
            </a:r>
            <a:r>
              <a:rPr lang="en-US" sz="1400" b="0" strike="noStrike" spc="-1" dirty="0">
                <a:solidFill>
                  <a:srgbClr val="000000"/>
                </a:solidFill>
                <a:latin typeface="Arial"/>
              </a:rPr>
              <a:t>: graph accounts for confounding by the ancestry of the individual, C, which affects the gene of interest, and the remaining genes, G∗. This modified graph assumes that a polygenic trait, Y, depends on both the gene of interest, and the remaining genes. By convention, unobserved (or latent) variables, such as the ancestry variable, C, are circled.</a:t>
            </a:r>
          </a:p>
        </p:txBody>
      </p:sp>
      <p:sp>
        <p:nvSpPr>
          <p:cNvPr id="39" name="TextShape 2"/>
          <p:cNvSpPr txBox="1"/>
          <p:nvPr/>
        </p:nvSpPr>
        <p:spPr>
          <a:xfrm>
            <a:off x="0" y="5917074"/>
            <a:ext cx="8640000" cy="451800"/>
          </a:xfrm>
          <a:prstGeom prst="rect">
            <a:avLst/>
          </a:prstGeom>
          <a:noFill/>
          <a:ln>
            <a:noFill/>
          </a:ln>
        </p:spPr>
        <p:txBody>
          <a:bodyPr lIns="90000" tIns="45000" rIns="90000" bIns="45000"/>
          <a:lstStyle/>
          <a:p>
            <a:r>
              <a:rPr lang="en-US" sz="1600" strike="noStrike" spc="-1" dirty="0">
                <a:latin typeface="Arial"/>
              </a:rPr>
              <a:t>DOI: </a:t>
            </a:r>
            <a:r>
              <a:rPr lang="en-US" sz="1600" strike="noStrike" spc="-1" dirty="0" smtClean="0">
                <a:latin typeface="Arial"/>
              </a:rPr>
              <a:t>10.1152</a:t>
            </a:r>
            <a:r>
              <a:rPr lang="en-US" sz="1600" strike="noStrike" spc="-1" dirty="0">
                <a:latin typeface="Arial"/>
              </a:rPr>
              <a:t>/physiolgenomics.</a:t>
            </a:r>
            <a:r>
              <a:rPr lang="en-US" sz="1600" strike="noStrike" spc="-1" dirty="0" smtClean="0">
                <a:latin typeface="Arial"/>
              </a:rPr>
              <a:t>00115.2019 </a:t>
            </a:r>
            <a:endParaRPr lang="en-US" sz="1600" strike="noStrike" spc="-1" dirty="0">
              <a:latin typeface="Arial"/>
            </a:endParaRPr>
          </a:p>
        </p:txBody>
      </p:sp>
      <p:pic>
        <p:nvPicPr>
          <p:cNvPr id="40" name="Main graphic"/>
          <p:cNvPicPr/>
          <p:nvPr/>
        </p:nvPicPr>
        <p:blipFill>
          <a:blip r:embed="rId2"/>
          <a:stretch/>
        </p:blipFill>
        <p:spPr>
          <a:xfrm>
            <a:off x="1422360" y="1573200"/>
            <a:ext cx="6350040" cy="1828080"/>
          </a:xfrm>
          <a:prstGeom prst="rect">
            <a:avLst/>
          </a:prstGeom>
          <a:ln>
            <a:noFill/>
          </a:ln>
        </p:spPr>
      </p:pic>
      <p:sp>
        <p:nvSpPr>
          <p:cNvPr id="3" name="TextBox 2"/>
          <p:cNvSpPr txBox="1"/>
          <p:nvPr/>
        </p:nvSpPr>
        <p:spPr>
          <a:xfrm>
            <a:off x="0" y="9201"/>
            <a:ext cx="9144000" cy="615553"/>
          </a:xfrm>
          <a:prstGeom prst="rect">
            <a:avLst/>
          </a:prstGeom>
          <a:noFill/>
        </p:spPr>
        <p:txBody>
          <a:bodyPr wrap="square" rtlCol="0">
            <a:spAutoFit/>
          </a:bodyPr>
          <a:lstStyle/>
          <a:p>
            <a:pPr algn="ctr"/>
            <a:r>
              <a:rPr lang="en-US" sz="3400" b="1" dirty="0" smtClean="0"/>
              <a:t>GWAS and Causal Diagrams</a:t>
            </a:r>
            <a:endParaRPr lang="en-US" sz="3400" b="1" dirty="0"/>
          </a:p>
        </p:txBody>
      </p:sp>
    </p:spTree>
    <p:extLst>
      <p:ext uri="{BB962C8B-B14F-4D97-AF65-F5344CB8AC3E}">
        <p14:creationId xmlns:p14="http://schemas.microsoft.com/office/powerpoint/2010/main" val="3819101547"/>
      </p:ext>
    </p:extLst>
  </p:cSld>
  <p:clrMapOvr>
    <a:masterClrMapping/>
  </p:clrMapOvr>
  <p:transition xmlns:p14="http://schemas.microsoft.com/office/powerpoint/2010/main">
    <p:wipe dir="r"/>
  </p:transition>
  <p:timing>
    <p:tnLst>
      <p:par>
        <p:cTn xmlns:p14="http://schemas.microsoft.com/office/powerpoint/2010/mai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7306"/>
            <a:ext cx="9144000" cy="1143000"/>
          </a:xfrm>
        </p:spPr>
        <p:txBody>
          <a:bodyPr>
            <a:normAutofit/>
          </a:bodyPr>
          <a:lstStyle/>
          <a:p>
            <a:r>
              <a:rPr lang="en-US" sz="3400" b="1" dirty="0" smtClean="0"/>
              <a:t>Additional Resources:</a:t>
            </a:r>
            <a:endParaRPr lang="en-US" sz="3400" b="1" dirty="0"/>
          </a:p>
        </p:txBody>
      </p:sp>
      <p:sp>
        <p:nvSpPr>
          <p:cNvPr id="3" name="Content Placeholder 2"/>
          <p:cNvSpPr>
            <a:spLocks noGrp="1"/>
          </p:cNvSpPr>
          <p:nvPr>
            <p:ph idx="1"/>
          </p:nvPr>
        </p:nvSpPr>
        <p:spPr>
          <a:xfrm>
            <a:off x="243550" y="1182864"/>
            <a:ext cx="8680820" cy="5549022"/>
          </a:xfrm>
        </p:spPr>
        <p:txBody>
          <a:bodyPr>
            <a:normAutofit fontScale="85000" lnSpcReduction="10000"/>
          </a:bodyPr>
          <a:lstStyle/>
          <a:p>
            <a:pPr marL="0" indent="0">
              <a:buNone/>
            </a:pPr>
            <a:r>
              <a:rPr lang="en-US" b="1" dirty="0"/>
              <a:t>Hands on examples</a:t>
            </a:r>
            <a:r>
              <a:rPr lang="en-US" b="1" dirty="0" smtClean="0"/>
              <a:t>:</a:t>
            </a:r>
          </a:p>
          <a:p>
            <a:pPr marL="0" indent="0">
              <a:buNone/>
            </a:pPr>
            <a:r>
              <a:rPr lang="en-US" dirty="0" smtClean="0">
                <a:hlinkClick r:id="rId3"/>
              </a:rPr>
              <a:t>https://dagitty.net/learn/</a:t>
            </a:r>
            <a:endParaRPr lang="en-US" dirty="0" smtClean="0"/>
          </a:p>
          <a:p>
            <a:pPr marL="0" indent="0">
              <a:buNone/>
            </a:pPr>
            <a:endParaRPr lang="en-US" dirty="0"/>
          </a:p>
          <a:p>
            <a:pPr marL="0" indent="0">
              <a:buNone/>
            </a:pPr>
            <a:r>
              <a:rPr lang="en-US" b="1" dirty="0" smtClean="0"/>
              <a:t>Book: </a:t>
            </a:r>
          </a:p>
          <a:p>
            <a:pPr marL="0" indent="0">
              <a:buNone/>
            </a:pPr>
            <a:r>
              <a:rPr lang="en-US" dirty="0" smtClean="0"/>
              <a:t>“The Book of Why” (2018) Judea Pearl and Dana Mackenzie</a:t>
            </a:r>
          </a:p>
          <a:p>
            <a:pPr marL="0" indent="0">
              <a:buNone/>
            </a:pPr>
            <a:endParaRPr lang="en-US" dirty="0"/>
          </a:p>
          <a:p>
            <a:pPr marL="0" indent="0">
              <a:buNone/>
            </a:pPr>
            <a:r>
              <a:rPr lang="en-US" b="1" dirty="0" smtClean="0"/>
              <a:t>Textbook: </a:t>
            </a:r>
          </a:p>
          <a:p>
            <a:pPr marL="0" indent="0">
              <a:buNone/>
            </a:pPr>
            <a:r>
              <a:rPr lang="en-US" dirty="0" smtClean="0"/>
              <a:t>“Statistical Rethinking” Richard McElreath (note: edition 3 soon)</a:t>
            </a:r>
          </a:p>
          <a:p>
            <a:pPr marL="0" indent="0">
              <a:buNone/>
            </a:pPr>
            <a:endParaRPr lang="en-US" dirty="0"/>
          </a:p>
          <a:p>
            <a:pPr marL="0" indent="0">
              <a:buNone/>
            </a:pPr>
            <a:r>
              <a:rPr lang="en-US" b="1" dirty="0"/>
              <a:t>Online Course: </a:t>
            </a:r>
            <a:endParaRPr lang="en-US" b="1" dirty="0" smtClean="0"/>
          </a:p>
          <a:p>
            <a:pPr marL="0" indent="0">
              <a:buNone/>
            </a:pPr>
            <a:r>
              <a:rPr lang="en-US" dirty="0" smtClean="0"/>
              <a:t>https</a:t>
            </a:r>
            <a:r>
              <a:rPr lang="en-US" dirty="0"/>
              <a:t>://github.com/rmcelreath/stat_rethinking_2023</a:t>
            </a:r>
            <a:endParaRPr lang="en-US" dirty="0" smtClean="0"/>
          </a:p>
          <a:p>
            <a:pPr marL="0" indent="0">
              <a:buNone/>
            </a:pPr>
            <a:endParaRPr lang="en-US" dirty="0" smtClean="0"/>
          </a:p>
        </p:txBody>
      </p:sp>
    </p:spTree>
    <p:extLst>
      <p:ext uri="{BB962C8B-B14F-4D97-AF65-F5344CB8AC3E}">
        <p14:creationId xmlns:p14="http://schemas.microsoft.com/office/powerpoint/2010/main" val="3568077983"/>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121176200"/>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Group 29"/>
          <p:cNvGrpSpPr/>
          <p:nvPr/>
        </p:nvGrpSpPr>
        <p:grpSpPr>
          <a:xfrm>
            <a:off x="1600785" y="475069"/>
            <a:ext cx="5942430" cy="5262980"/>
            <a:chOff x="1116135" y="996411"/>
            <a:chExt cx="5942430" cy="5262980"/>
          </a:xfrm>
        </p:grpSpPr>
        <p:pic>
          <p:nvPicPr>
            <p:cNvPr id="16" name="Picture 15" descr="Screen Shot 2023-04-07 at 9.06.47 AM.png"/>
            <p:cNvPicPr>
              <a:picLocks noChangeAspect="1"/>
            </p:cNvPicPr>
            <p:nvPr/>
          </p:nvPicPr>
          <p:blipFill rotWithShape="1">
            <a:blip r:embed="rId3">
              <a:extLst>
                <a:ext uri="{BEBA8EAE-BF5A-486C-A8C5-ECC9F3942E4B}">
                  <a14:imgProps xmlns:a14="http://schemas.microsoft.com/office/drawing/2010/main">
                    <a14:imgLayer r:embed="rId4">
                      <a14:imgEffect>
                        <a14:backgroundRemoval t="787" b="98971" l="6840" r="97524">
                          <a14:foregroundMark x1="32311" y1="9564" x2="32311" y2="9564"/>
                          <a14:foregroundMark x1="36262" y1="9867" x2="36262" y2="9867"/>
                          <a14:foregroundMark x1="48526" y1="14407" x2="48526" y2="14407"/>
                          <a14:foregroundMark x1="48526" y1="10533" x2="48526" y2="10533"/>
                          <a14:foregroundMark x1="52182" y1="7567" x2="52182" y2="7567"/>
                          <a14:foregroundMark x1="55601" y1="10835" x2="55601" y2="10835"/>
                          <a14:foregroundMark x1="54658" y1="15678" x2="54658" y2="15678"/>
                          <a14:foregroundMark x1="65979" y1="12470" x2="65979" y2="12470"/>
                          <a14:foregroundMark x1="73644" y1="12107" x2="73644" y2="12107"/>
                          <a14:foregroundMark x1="37795" y1="12772" x2="37795" y2="12772"/>
                          <a14:foregroundMark x1="30130" y1="11501" x2="30130" y2="11501"/>
                          <a14:foregroundMark x1="30425" y1="5630" x2="30425" y2="5630"/>
                          <a14:foregroundMark x1="65684" y1="5993" x2="65684" y2="5993"/>
                          <a14:foregroundMark x1="73349" y1="5630" x2="73349" y2="5630"/>
                          <a14:foregroundMark x1="16333" y1="65194" x2="16333" y2="65194"/>
                          <a14:foregroundMark x1="16981" y1="58051" x2="16981" y2="58051"/>
                          <a14:foregroundMark x1="21580" y1="64528" x2="21580" y2="64528"/>
                          <a14:foregroundMark x1="16981" y1="68765" x2="16981" y2="68765"/>
                          <a14:foregroundMark x1="15153" y1="49031" x2="15153" y2="49031"/>
                          <a14:foregroundMark x1="19399" y1="50303" x2="19399" y2="50303"/>
                          <a14:foregroundMark x1="23113" y1="68765" x2="23113" y2="68765"/>
                          <a14:foregroundMark x1="22465" y1="71308" x2="22465" y2="71308"/>
                          <a14:foregroundMark x1="25531" y1="77179" x2="25531" y2="77179"/>
                          <a14:foregroundMark x1="37795" y1="85533" x2="37795" y2="85533"/>
                          <a14:foregroundMark x1="50649" y1="94310" x2="50649" y2="94310"/>
                          <a14:foregroundMark x1="46993" y1="91404" x2="46993" y2="91404"/>
                          <a14:foregroundMark x1="40861" y1="90073" x2="40861" y2="90073"/>
                          <a14:foregroundMark x1="37500" y1="88499" x2="37500" y2="88499"/>
                          <a14:foregroundMark x1="61085" y1="85533" x2="61085" y2="85533"/>
                          <a14:foregroundMark x1="77300" y1="72942" x2="77300" y2="72942"/>
                          <a14:foregroundMark x1="78243" y1="81053" x2="78243" y2="81053"/>
                          <a14:foregroundMark x1="60142" y1="91041" x2="60142" y2="91041"/>
                          <a14:foregroundMark x1="86498" y1="65496" x2="86498" y2="65496"/>
                          <a14:foregroundMark x1="53125" y1="54177" x2="53125" y2="54177"/>
                          <a14:foregroundMark x1="54953" y1="38680" x2="54953" y2="38680"/>
                          <a14:foregroundMark x1="73349" y1="85896" x2="73349" y2="85896"/>
                          <a14:foregroundMark x1="88974" y1="50605" x2="88974" y2="50605"/>
                        </a14:backgroundRemoval>
                      </a14:imgEffect>
                    </a14:imgLayer>
                  </a14:imgProps>
                </a:ext>
                <a:ext uri="{28A0092B-C50C-407E-A947-70E740481C1C}">
                  <a14:useLocalDpi xmlns:a14="http://schemas.microsoft.com/office/drawing/2010/main" val="0"/>
                </a:ext>
              </a:extLst>
            </a:blip>
            <a:srcRect/>
            <a:stretch/>
          </p:blipFill>
          <p:spPr>
            <a:xfrm>
              <a:off x="1279179" y="1144882"/>
              <a:ext cx="879569" cy="832925"/>
            </a:xfrm>
            <a:prstGeom prst="roundRect">
              <a:avLst/>
            </a:prstGeom>
          </p:spPr>
        </p:pic>
        <p:pic>
          <p:nvPicPr>
            <p:cNvPr id="21" name="Picture 20" descr="Screen Shot 2023-04-07 at 10.20.38 AM.png"/>
            <p:cNvPicPr>
              <a:picLocks noChangeAspect="1"/>
            </p:cNvPicPr>
            <p:nvPr/>
          </p:nvPicPr>
          <p:blipFill rotWithShape="1">
            <a:blip r:embed="rId5">
              <a:extLst>
                <a:ext uri="{BEBA8EAE-BF5A-486C-A8C5-ECC9F3942E4B}">
                  <a14:imgProps xmlns:a14="http://schemas.microsoft.com/office/drawing/2010/main">
                    <a14:imgLayer r:embed="rId6">
                      <a14:imgEffect>
                        <a14:backgroundRemoval t="3342" b="96844" l="10793" r="89085">
                          <a14:foregroundMark x1="96463" y1="68379" x2="96463" y2="68379"/>
                          <a14:foregroundMark x1="27927" y1="76980" x2="27927" y2="76980"/>
                          <a14:foregroundMark x1="34146" y1="30446" x2="34146" y2="30446"/>
                          <a14:foregroundMark x1="64207" y1="29332" x2="64207" y2="29332"/>
                          <a14:foregroundMark x1="72622" y1="30260" x2="72622" y2="30260"/>
                          <a14:foregroundMark x1="59085" y1="62067" x2="59085" y2="62067"/>
                          <a14:foregroundMark x1="43049" y1="63181" x2="43049" y2="63181"/>
                          <a14:foregroundMark x1="26646" y1="29579" x2="26646" y2="29579"/>
                          <a14:foregroundMark x1="19512" y1="18441" x2="19512" y2="18441"/>
                          <a14:foregroundMark x1="19207" y1="22030" x2="19207" y2="22030"/>
                          <a14:foregroundMark x1="22439" y1="23267" x2="22439" y2="23267"/>
                          <a14:foregroundMark x1="21280" y1="30817" x2="21280" y2="30817"/>
                          <a14:foregroundMark x1="28415" y1="38366" x2="28415" y2="38366"/>
                          <a14:foregroundMark x1="42683" y1="39604" x2="42683" y2="39604"/>
                          <a14:foregroundMark x1="41829" y1="34158" x2="41829" y2="34158"/>
                          <a14:foregroundMark x1="38841" y1="38366" x2="38841" y2="38366"/>
                          <a14:foregroundMark x1="37073" y1="34158" x2="37073" y2="34158"/>
                          <a14:foregroundMark x1="26341" y1="32921" x2="26341" y2="32921"/>
                          <a14:foregroundMark x1="62927" y1="33540" x2="62927" y2="33540"/>
                          <a14:foregroundMark x1="70122" y1="33230" x2="70122" y2="33230"/>
                          <a14:foregroundMark x1="78415" y1="34715" x2="78415" y2="34715"/>
                          <a14:foregroundMark x1="75732" y1="37748" x2="75732" y2="37748"/>
                          <a14:foregroundMark x1="63232" y1="38057" x2="63232" y2="38057"/>
                          <a14:foregroundMark x1="56707" y1="34468" x2="56707" y2="34468"/>
                          <a14:foregroundMark x1="80244" y1="35025" x2="80244" y2="35025"/>
                          <a14:foregroundMark x1="54024" y1="34715" x2="54024" y2="34715"/>
                          <a14:foregroundMark x1="44817" y1="68255" x2="44817" y2="68255"/>
                          <a14:foregroundMark x1="47744" y1="68564" x2="47744" y2="68564"/>
                          <a14:foregroundMark x1="54939" y1="69802" x2="54939" y2="69802"/>
                          <a14:foregroundMark x1="58171" y1="68874" x2="58171" y2="68874"/>
                          <a14:foregroundMark x1="63841" y1="66460" x2="63841" y2="66460"/>
                          <a14:foregroundMark x1="61768" y1="72834" x2="61768" y2="72834"/>
                          <a14:foregroundMark x1="64756" y1="74938" x2="64756" y2="74938"/>
                          <a14:foregroundMark x1="35854" y1="57426" x2="35854" y2="57426"/>
                          <a14:foregroundMark x1="32866" y1="57116" x2="32866" y2="57116"/>
                          <a14:foregroundMark x1="44512" y1="73391" x2="44512" y2="73391"/>
                          <a14:backgroundMark x1="32378" y1="50309" x2="32378" y2="50309"/>
                        </a14:backgroundRemoval>
                      </a14:imgEffect>
                    </a14:imgLayer>
                  </a14:imgProps>
                </a:ext>
                <a:ext uri="{28A0092B-C50C-407E-A947-70E740481C1C}">
                  <a14:useLocalDpi xmlns:a14="http://schemas.microsoft.com/office/drawing/2010/main" val="0"/>
                </a:ext>
              </a:extLst>
            </a:blip>
            <a:srcRect l="10850" t="2720" r="11150" b="2720"/>
            <a:stretch/>
          </p:blipFill>
          <p:spPr>
            <a:xfrm>
              <a:off x="1381625" y="2455334"/>
              <a:ext cx="684610" cy="817828"/>
            </a:xfrm>
            <a:prstGeom prst="rect">
              <a:avLst/>
            </a:prstGeom>
          </p:spPr>
        </p:pic>
        <p:pic>
          <p:nvPicPr>
            <p:cNvPr id="28" name="Picture 27" descr="Screen Shot 2023-04-07 at 9.59.55 AM.png"/>
            <p:cNvPicPr>
              <a:picLocks noChangeAspect="1"/>
            </p:cNvPicPr>
            <p:nvPr/>
          </p:nvPicPr>
          <p:blipFill>
            <a:blip r:embed="rId7">
              <a:extLst>
                <a:ext uri="{BEBA8EAE-BF5A-486C-A8C5-ECC9F3942E4B}">
                  <a14:imgProps xmlns:a14="http://schemas.microsoft.com/office/drawing/2010/main">
                    <a14:imgLayer r:embed="rId8">
                      <a14:imgEffect>
                        <a14:backgroundRemoval t="3185" b="97452" l="14740" r="98266">
                          <a14:foregroundMark x1="54480" y1="22930" x2="54480" y2="22930"/>
                          <a14:foregroundMark x1="55780" y1="35828" x2="55780" y2="35828"/>
                        </a14:backgroundRemoval>
                      </a14:imgEffect>
                    </a14:imgLayer>
                  </a14:imgProps>
                </a:ext>
                <a:ext uri="{28A0092B-C50C-407E-A947-70E740481C1C}">
                  <a14:useLocalDpi xmlns:a14="http://schemas.microsoft.com/office/drawing/2010/main" val="0"/>
                </a:ext>
              </a:extLst>
            </a:blip>
            <a:stretch>
              <a:fillRect/>
            </a:stretch>
          </p:blipFill>
          <p:spPr>
            <a:xfrm>
              <a:off x="1116135" y="3674108"/>
              <a:ext cx="1068799" cy="969951"/>
            </a:xfrm>
            <a:prstGeom prst="ellipse">
              <a:avLst/>
            </a:prstGeom>
          </p:spPr>
        </p:pic>
        <p:pic>
          <p:nvPicPr>
            <p:cNvPr id="19" name="Picture 18" descr="Screen Shot 2023-04-07 at 11.33.52 AM.png"/>
            <p:cNvPicPr>
              <a:picLocks noChangeAspect="1"/>
            </p:cNvPicPr>
            <p:nvPr/>
          </p:nvPicPr>
          <p:blipFill>
            <a:blip r:embed="rId9">
              <a:extLst>
                <a:ext uri="{BEBA8EAE-BF5A-486C-A8C5-ECC9F3942E4B}">
                  <a14:imgProps xmlns:a14="http://schemas.microsoft.com/office/drawing/2010/main">
                    <a14:imgLayer r:embed="rId10">
                      <a14:imgEffect>
                        <a14:backgroundRemoval t="6206" b="97518" l="4930" r="100000">
                          <a14:foregroundMark x1="34331" y1="28723" x2="34331" y2="28723"/>
                          <a14:foregroundMark x1="41197" y1="32270" x2="41197" y2="32270"/>
                          <a14:foregroundMark x1="34683" y1="33333" x2="34683" y2="33333"/>
                          <a14:foregroundMark x1="42606" y1="26418" x2="42606" y2="26418"/>
                          <a14:foregroundMark x1="39613" y1="21099" x2="39613" y2="21099"/>
                          <a14:foregroundMark x1="34331" y1="21809" x2="34331" y2="21809"/>
                          <a14:foregroundMark x1="38028" y1="39184" x2="38028" y2="39184"/>
                          <a14:foregroundMark x1="40317" y1="39184" x2="40317" y2="39184"/>
                          <a14:foregroundMark x1="48768" y1="31028" x2="48768" y2="31028"/>
                          <a14:foregroundMark x1="45775" y1="29433" x2="45775" y2="29433"/>
                          <a14:foregroundMark x1="37676" y1="25000" x2="37676" y2="25000"/>
                          <a14:foregroundMark x1="27465" y1="31738" x2="27465" y2="31738"/>
                          <a14:foregroundMark x1="63908" y1="31383" x2="63908" y2="31383"/>
                          <a14:foregroundMark x1="69718" y1="32270" x2="69718" y2="32270"/>
                          <a14:foregroundMark x1="67782" y1="28369" x2="67782" y2="28369"/>
                          <a14:foregroundMark x1="67077" y1="19858" x2="67077" y2="19858"/>
                          <a14:foregroundMark x1="77289" y1="28723" x2="77289" y2="28723"/>
                          <a14:foregroundMark x1="75000" y1="30674" x2="75000" y2="30674"/>
                          <a14:foregroundMark x1="57923" y1="31383" x2="57923" y2="31383"/>
                          <a14:foregroundMark x1="58627" y1="26418" x2="58627" y2="26418"/>
                          <a14:foregroundMark x1="62148" y1="71631" x2="62148" y2="71631"/>
                          <a14:foregroundMark x1="59859" y1="66667" x2="59859" y2="66667"/>
                          <a14:foregroundMark x1="45775" y1="71277" x2="45775" y2="71277"/>
                          <a14:foregroundMark x1="44542" y1="63652" x2="44542" y2="63652"/>
                          <a14:foregroundMark x1="46831" y1="77128" x2="46831" y2="77128"/>
                          <a14:foregroundMark x1="46479" y1="62057" x2="47183" y2="64007"/>
                          <a14:foregroundMark x1="58275" y1="73227" x2="58275" y2="73227"/>
                          <a14:foregroundMark x1="66725" y1="25709" x2="66725" y2="25709"/>
                          <a14:foregroundMark x1="58979" y1="62057" x2="58979" y2="62057"/>
                        </a14:backgroundRemoval>
                      </a14:imgEffect>
                    </a14:imgLayer>
                  </a14:imgProps>
                </a:ext>
                <a:ext uri="{28A0092B-C50C-407E-A947-70E740481C1C}">
                  <a14:useLocalDpi xmlns:a14="http://schemas.microsoft.com/office/drawing/2010/main" val="0"/>
                </a:ext>
              </a:extLst>
            </a:blip>
            <a:stretch>
              <a:fillRect/>
            </a:stretch>
          </p:blipFill>
          <p:spPr>
            <a:xfrm>
              <a:off x="1230884" y="4979694"/>
              <a:ext cx="927002" cy="920474"/>
            </a:xfrm>
            <a:prstGeom prst="rect">
              <a:avLst/>
            </a:prstGeom>
          </p:spPr>
        </p:pic>
        <p:sp>
          <p:nvSpPr>
            <p:cNvPr id="2" name="TextBox 1"/>
            <p:cNvSpPr txBox="1"/>
            <p:nvPr/>
          </p:nvSpPr>
          <p:spPr>
            <a:xfrm>
              <a:off x="2449611" y="996411"/>
              <a:ext cx="4608954" cy="5262980"/>
            </a:xfrm>
            <a:prstGeom prst="rect">
              <a:avLst/>
            </a:prstGeom>
            <a:noFill/>
          </p:spPr>
          <p:txBody>
            <a:bodyPr wrap="none" rtlCol="0">
              <a:spAutoFit/>
            </a:bodyPr>
            <a:lstStyle/>
            <a:p>
              <a:r>
                <a:rPr lang="en-US" sz="2400" dirty="0" smtClean="0"/>
                <a:t>University of Calgary</a:t>
              </a:r>
            </a:p>
            <a:p>
              <a:r>
                <a:rPr lang="en-US" dirty="0" smtClean="0"/>
                <a:t>Mathematics</a:t>
              </a:r>
            </a:p>
            <a:p>
              <a:r>
                <a:rPr lang="en-US" dirty="0" smtClean="0"/>
                <a:t>Cellular, Molecular, Microbial Biology</a:t>
              </a:r>
            </a:p>
            <a:p>
              <a:endParaRPr lang="en-US" dirty="0"/>
            </a:p>
            <a:p>
              <a:endParaRPr lang="en-US" sz="600" dirty="0" smtClean="0"/>
            </a:p>
            <a:p>
              <a:endParaRPr lang="en-US" sz="600" dirty="0"/>
            </a:p>
            <a:p>
              <a:r>
                <a:rPr lang="en-US" sz="2400" dirty="0" smtClean="0"/>
                <a:t>Harvard University</a:t>
              </a:r>
              <a:endParaRPr lang="en-US" sz="2400" dirty="0"/>
            </a:p>
            <a:p>
              <a:r>
                <a:rPr lang="en-US" dirty="0" smtClean="0"/>
                <a:t>Ph.D. Biology </a:t>
              </a:r>
              <a:r>
                <a:rPr lang="mr-IN" dirty="0" smtClean="0"/>
                <a:t>–</a:t>
              </a:r>
              <a:r>
                <a:rPr lang="en-US" dirty="0" smtClean="0"/>
                <a:t> Theoretical population genetics</a:t>
              </a:r>
            </a:p>
            <a:p>
              <a:endParaRPr lang="en-US" dirty="0"/>
            </a:p>
            <a:p>
              <a:endParaRPr lang="en-US" sz="600" dirty="0" smtClean="0"/>
            </a:p>
            <a:p>
              <a:endParaRPr lang="en-US" sz="600" dirty="0"/>
            </a:p>
            <a:p>
              <a:endParaRPr lang="en-US" sz="600" dirty="0" smtClean="0"/>
            </a:p>
            <a:p>
              <a:endParaRPr lang="en-US" sz="600" dirty="0"/>
            </a:p>
            <a:p>
              <a:r>
                <a:rPr lang="en-US" sz="2400" dirty="0" smtClean="0"/>
                <a:t>Cornell University</a:t>
              </a:r>
            </a:p>
            <a:p>
              <a:r>
                <a:rPr lang="en-US" dirty="0" smtClean="0"/>
                <a:t>Computational Genomics, 1000 Genomes</a:t>
              </a:r>
            </a:p>
            <a:p>
              <a:endParaRPr lang="en-US" dirty="0"/>
            </a:p>
            <a:p>
              <a:endParaRPr lang="en-US" sz="600" dirty="0" smtClean="0"/>
            </a:p>
            <a:p>
              <a:endParaRPr lang="en-US" sz="600" dirty="0"/>
            </a:p>
            <a:p>
              <a:endParaRPr lang="en-US" sz="600" dirty="0" smtClean="0"/>
            </a:p>
            <a:p>
              <a:endParaRPr lang="en-US" sz="600" dirty="0" smtClean="0"/>
            </a:p>
            <a:p>
              <a:r>
                <a:rPr lang="en-US" sz="2400" dirty="0" smtClean="0"/>
                <a:t>University of Rochester</a:t>
              </a:r>
              <a:endParaRPr lang="en-US" sz="2400" dirty="0"/>
            </a:p>
            <a:p>
              <a:r>
                <a:rPr lang="en-US" dirty="0" smtClean="0"/>
                <a:t>Associate Professor of Instruction </a:t>
              </a:r>
            </a:p>
            <a:p>
              <a:r>
                <a:rPr lang="en-US" dirty="0"/>
                <a:t>	</a:t>
              </a:r>
              <a:r>
                <a:rPr lang="en-US" dirty="0" smtClean="0"/>
                <a:t>Statistics</a:t>
              </a:r>
            </a:p>
            <a:p>
              <a:r>
                <a:rPr lang="en-US" dirty="0"/>
                <a:t>	</a:t>
              </a:r>
              <a:r>
                <a:rPr lang="en-US" dirty="0" smtClean="0"/>
                <a:t>Computational Biology, </a:t>
              </a:r>
              <a:r>
                <a:rPr lang="en-US" i="1" dirty="0" smtClean="0"/>
                <a:t>etc</a:t>
              </a:r>
              <a:r>
                <a:rPr lang="en-US" dirty="0" smtClean="0"/>
                <a:t>.</a:t>
              </a:r>
              <a:endParaRPr lang="en-US" dirty="0"/>
            </a:p>
          </p:txBody>
        </p:sp>
      </p:grpSp>
    </p:spTree>
    <p:extLst>
      <p:ext uri="{BB962C8B-B14F-4D97-AF65-F5344CB8AC3E}">
        <p14:creationId xmlns:p14="http://schemas.microsoft.com/office/powerpoint/2010/main" val="3191010761"/>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 Shot 2023-08-08 at 4.22.32 PM.png"/>
          <p:cNvPicPr>
            <a:picLocks noGrp="1" noChangeAspect="1"/>
          </p:cNvPicPr>
          <p:nvPr>
            <p:ph idx="1"/>
          </p:nvPr>
        </p:nvPicPr>
        <p:blipFill>
          <a:blip r:embed="rId3">
            <a:extLst>
              <a:ext uri="{28A0092B-C50C-407E-A947-70E740481C1C}">
                <a14:useLocalDpi xmlns:a14="http://schemas.microsoft.com/office/drawing/2010/main" val="0"/>
              </a:ext>
            </a:extLst>
          </a:blip>
          <a:srcRect t="-8427" b="-8427"/>
          <a:stretch>
            <a:fillRect/>
          </a:stretch>
        </p:blipFill>
        <p:spPr>
          <a:xfrm>
            <a:off x="457200" y="528638"/>
            <a:ext cx="8229600" cy="5597525"/>
          </a:xfrm>
        </p:spPr>
      </p:pic>
    </p:spTree>
    <p:extLst>
      <p:ext uri="{BB962C8B-B14F-4D97-AF65-F5344CB8AC3E}">
        <p14:creationId xmlns:p14="http://schemas.microsoft.com/office/powerpoint/2010/main" val="3228645911"/>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 Shot 2023-08-08 at 4.31.29 PM.png"/>
          <p:cNvPicPr>
            <a:picLocks noGrp="1" noChangeAspect="1"/>
          </p:cNvPicPr>
          <p:nvPr>
            <p:ph idx="1"/>
          </p:nvPr>
        </p:nvPicPr>
        <p:blipFill>
          <a:blip r:embed="rId3">
            <a:extLst>
              <a:ext uri="{28A0092B-C50C-407E-A947-70E740481C1C}">
                <a14:useLocalDpi xmlns:a14="http://schemas.microsoft.com/office/drawing/2010/main" val="0"/>
              </a:ext>
            </a:extLst>
          </a:blip>
          <a:srcRect t="-3523" b="-3523"/>
          <a:stretch>
            <a:fillRect/>
          </a:stretch>
        </p:blipFill>
        <p:spPr>
          <a:xfrm>
            <a:off x="457200" y="523875"/>
            <a:ext cx="8229600" cy="5602288"/>
          </a:xfrm>
        </p:spPr>
      </p:pic>
    </p:spTree>
    <p:extLst>
      <p:ext uri="{BB962C8B-B14F-4D97-AF65-F5344CB8AC3E}">
        <p14:creationId xmlns:p14="http://schemas.microsoft.com/office/powerpoint/2010/main" val="650521501"/>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descr="Screen Shot 2023-08-08 at 4.36.40 PM.png"/>
          <p:cNvPicPr>
            <a:picLocks noGrp="1" noChangeAspect="1"/>
          </p:cNvPicPr>
          <p:nvPr>
            <p:ph idx="1"/>
          </p:nvPr>
        </p:nvPicPr>
        <p:blipFill>
          <a:blip r:embed="rId3">
            <a:extLst>
              <a:ext uri="{28A0092B-C50C-407E-A947-70E740481C1C}">
                <a14:useLocalDpi xmlns:a14="http://schemas.microsoft.com/office/drawing/2010/main" val="0"/>
              </a:ext>
            </a:extLst>
          </a:blip>
          <a:srcRect t="-19940" b="-19940"/>
          <a:stretch>
            <a:fillRect/>
          </a:stretch>
        </p:blipFill>
        <p:spPr>
          <a:xfrm>
            <a:off x="457200" y="247650"/>
            <a:ext cx="8229600" cy="6157913"/>
          </a:xfrm>
        </p:spPr>
      </p:pic>
    </p:spTree>
    <p:extLst>
      <p:ext uri="{BB962C8B-B14F-4D97-AF65-F5344CB8AC3E}">
        <p14:creationId xmlns:p14="http://schemas.microsoft.com/office/powerpoint/2010/main" val="875845751"/>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 Shot 2023-08-08 at 4.40.01 PM.png"/>
          <p:cNvPicPr>
            <a:picLocks noGrp="1" noChangeAspect="1"/>
          </p:cNvPicPr>
          <p:nvPr>
            <p:ph idx="1"/>
          </p:nvPr>
        </p:nvPicPr>
        <p:blipFill>
          <a:blip r:embed="rId3">
            <a:extLst>
              <a:ext uri="{28A0092B-C50C-407E-A947-70E740481C1C}">
                <a14:useLocalDpi xmlns:a14="http://schemas.microsoft.com/office/drawing/2010/main" val="0"/>
              </a:ext>
            </a:extLst>
          </a:blip>
          <a:srcRect t="-17243" b="-17243"/>
          <a:stretch>
            <a:fillRect/>
          </a:stretch>
        </p:blipFill>
        <p:spPr>
          <a:xfrm>
            <a:off x="457200" y="387350"/>
            <a:ext cx="8229600" cy="5738813"/>
          </a:xfrm>
        </p:spPr>
      </p:pic>
    </p:spTree>
    <p:extLst>
      <p:ext uri="{BB962C8B-B14F-4D97-AF65-F5344CB8AC3E}">
        <p14:creationId xmlns:p14="http://schemas.microsoft.com/office/powerpoint/2010/main" val="3396050851"/>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747422401"/>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 y="0"/>
            <a:ext cx="9143999" cy="601200"/>
          </a:xfrm>
        </p:spPr>
        <p:txBody>
          <a:bodyPr>
            <a:noAutofit/>
          </a:bodyPr>
          <a:lstStyle/>
          <a:p>
            <a:pPr marL="0" indent="0" algn="ctr">
              <a:buNone/>
            </a:pPr>
            <a:r>
              <a:rPr lang="en-US" sz="3400" b="1" dirty="0" smtClean="0"/>
              <a:t>Intro to Causal Diagrams</a:t>
            </a:r>
          </a:p>
        </p:txBody>
      </p:sp>
      <p:sp>
        <p:nvSpPr>
          <p:cNvPr id="2" name="Rectangle 1"/>
          <p:cNvSpPr/>
          <p:nvPr/>
        </p:nvSpPr>
        <p:spPr>
          <a:xfrm>
            <a:off x="1015906" y="707591"/>
            <a:ext cx="6982983" cy="5355312"/>
          </a:xfrm>
          <a:prstGeom prst="rect">
            <a:avLst/>
          </a:prstGeom>
        </p:spPr>
        <p:txBody>
          <a:bodyPr wrap="square">
            <a:spAutoFit/>
          </a:bodyPr>
          <a:lstStyle/>
          <a:p>
            <a:pPr algn="ctr"/>
            <a:endParaRPr lang="en-US" b="1" dirty="0"/>
          </a:p>
          <a:p>
            <a:pPr marL="514350" indent="-514350">
              <a:buFont typeface="+mj-lt"/>
              <a:buAutoNum type="arabicPeriod"/>
            </a:pPr>
            <a:r>
              <a:rPr lang="en-US" sz="3000" b="1" dirty="0"/>
              <a:t>Why? </a:t>
            </a:r>
          </a:p>
          <a:p>
            <a:pPr marL="800100" lvl="1" indent="-342900">
              <a:buFont typeface="Arial"/>
              <a:buChar char="•"/>
            </a:pPr>
            <a:r>
              <a:rPr lang="en-US" sz="2400" dirty="0"/>
              <a:t>Why does “correlation ≠ causation”? </a:t>
            </a:r>
          </a:p>
          <a:p>
            <a:pPr marL="800100" lvl="1" indent="-342900">
              <a:buFont typeface="Arial"/>
              <a:buChar char="•"/>
            </a:pPr>
            <a:r>
              <a:rPr lang="en-US" sz="2400" dirty="0"/>
              <a:t>Impact and limitations on scientific inquiry? </a:t>
            </a:r>
            <a:endParaRPr lang="en-US" sz="2400" dirty="0" smtClean="0"/>
          </a:p>
          <a:p>
            <a:pPr lvl="1"/>
            <a:endParaRPr lang="en-US" sz="2400" b="1" dirty="0"/>
          </a:p>
          <a:p>
            <a:pPr marL="514350" indent="-514350">
              <a:buFont typeface="+mj-lt"/>
              <a:buAutoNum type="arabicPeriod" startAt="2"/>
            </a:pPr>
            <a:r>
              <a:rPr lang="en-US" sz="3000" b="1" dirty="0"/>
              <a:t>How?</a:t>
            </a:r>
          </a:p>
          <a:p>
            <a:pPr marL="800100" lvl="1" indent="-342900">
              <a:buFont typeface="Arial"/>
              <a:buChar char="•"/>
            </a:pPr>
            <a:r>
              <a:rPr lang="en-US" sz="2400" dirty="0"/>
              <a:t>Causal Diagrams: basic concepts &amp; </a:t>
            </a:r>
            <a:r>
              <a:rPr lang="en-US" sz="2400" dirty="0" smtClean="0"/>
              <a:t>application</a:t>
            </a:r>
          </a:p>
          <a:p>
            <a:pPr lvl="1"/>
            <a:endParaRPr lang="en-US" sz="3000" dirty="0"/>
          </a:p>
          <a:p>
            <a:pPr marL="514350" indent="-514350">
              <a:buFont typeface="+mj-lt"/>
              <a:buAutoNum type="arabicPeriod" startAt="3"/>
            </a:pPr>
            <a:r>
              <a:rPr lang="en-US" sz="3000" b="1" dirty="0"/>
              <a:t>What?</a:t>
            </a:r>
          </a:p>
          <a:p>
            <a:pPr marL="800100" lvl="1" indent="-342900">
              <a:buFont typeface="Arial"/>
              <a:buChar char="•"/>
            </a:pPr>
            <a:r>
              <a:rPr lang="en-US" sz="2400" dirty="0"/>
              <a:t>Summary</a:t>
            </a:r>
          </a:p>
          <a:p>
            <a:pPr marL="800100" lvl="1" indent="-342900">
              <a:buFont typeface="Arial"/>
              <a:buChar char="•"/>
            </a:pPr>
            <a:r>
              <a:rPr lang="en-US" sz="2400" dirty="0"/>
              <a:t>Additional Resources for </a:t>
            </a:r>
            <a:r>
              <a:rPr lang="en-US" sz="2400" dirty="0" smtClean="0"/>
              <a:t>Practice</a:t>
            </a:r>
          </a:p>
          <a:p>
            <a:pPr lvl="1"/>
            <a:endParaRPr lang="en-US" sz="3000" dirty="0"/>
          </a:p>
          <a:p>
            <a:r>
              <a:rPr lang="en-US" sz="3000" b="1" dirty="0"/>
              <a:t>4. </a:t>
            </a:r>
            <a:r>
              <a:rPr lang="en-US" sz="3000" b="1" dirty="0" smtClean="0"/>
              <a:t>Vision*</a:t>
            </a:r>
            <a:endParaRPr lang="en-US" sz="3000" dirty="0"/>
          </a:p>
        </p:txBody>
      </p:sp>
    </p:spTree>
    <p:extLst>
      <p:ext uri="{BB962C8B-B14F-4D97-AF65-F5344CB8AC3E}">
        <p14:creationId xmlns:p14="http://schemas.microsoft.com/office/powerpoint/2010/main" val="3434129761"/>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7948"/>
            <a:ext cx="9144000" cy="641944"/>
          </a:xfrm>
        </p:spPr>
        <p:txBody>
          <a:bodyPr>
            <a:normAutofit/>
          </a:bodyPr>
          <a:lstStyle/>
          <a:p>
            <a:r>
              <a:rPr lang="en-US" sz="3400" b="1" dirty="0" smtClean="0"/>
              <a:t>Why Correlation </a:t>
            </a:r>
            <a:r>
              <a:rPr lang="en-US" sz="3400" b="1" dirty="0"/>
              <a:t>≠ Causation</a:t>
            </a:r>
          </a:p>
        </p:txBody>
      </p:sp>
      <p:pic>
        <p:nvPicPr>
          <p:cNvPr id="4" name="Picture 3" descr="Screen Shot 2023-08-07 at 2.29.42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0593" y="916582"/>
            <a:ext cx="5956300" cy="2451100"/>
          </a:xfrm>
          <a:prstGeom prst="rect">
            <a:avLst/>
          </a:prstGeom>
        </p:spPr>
      </p:pic>
      <p:pic>
        <p:nvPicPr>
          <p:cNvPr id="5" name="Picture 4" descr="Screen Shot 2021-10-04 at 2.10.19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55263" y="3561808"/>
            <a:ext cx="2023294" cy="2946576"/>
          </a:xfrm>
          <a:prstGeom prst="rect">
            <a:avLst/>
          </a:prstGeom>
        </p:spPr>
      </p:pic>
      <p:pic>
        <p:nvPicPr>
          <p:cNvPr id="6" name="Picture 5" descr="Screen Shot 2023-08-10 at 2.01.53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00593" y="3583701"/>
            <a:ext cx="2716375" cy="2946576"/>
          </a:xfrm>
          <a:prstGeom prst="rect">
            <a:avLst/>
          </a:prstGeom>
        </p:spPr>
      </p:pic>
      <p:sp>
        <p:nvSpPr>
          <p:cNvPr id="9" name="Rectangle 8"/>
          <p:cNvSpPr/>
          <p:nvPr/>
        </p:nvSpPr>
        <p:spPr>
          <a:xfrm>
            <a:off x="4039979" y="3561808"/>
            <a:ext cx="425617" cy="3162595"/>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1549928" y="3367682"/>
            <a:ext cx="425617" cy="3162595"/>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49786104"/>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25421" y="1426894"/>
            <a:ext cx="8889237" cy="5057440"/>
          </a:xfrm>
        </p:spPr>
        <p:txBody>
          <a:bodyPr>
            <a:normAutofit/>
          </a:bodyPr>
          <a:lstStyle/>
          <a:p>
            <a:pPr marL="914400" lvl="1" indent="-514350">
              <a:buFont typeface="+mj-lt"/>
              <a:buAutoNum type="arabicPeriod"/>
            </a:pPr>
            <a:r>
              <a:rPr lang="en-US" dirty="0" smtClean="0"/>
              <a:t>Provides powerful, all-purpose tools.</a:t>
            </a:r>
          </a:p>
          <a:p>
            <a:pPr marL="400050" lvl="1" indent="0">
              <a:buNone/>
            </a:pPr>
            <a:endParaRPr lang="en-US" dirty="0" smtClean="0"/>
          </a:p>
          <a:p>
            <a:pPr marL="400050" lvl="1" indent="0">
              <a:buNone/>
            </a:pPr>
            <a:endParaRPr lang="en-US" dirty="0" smtClean="0"/>
          </a:p>
          <a:p>
            <a:pPr marL="914400" lvl="1" indent="-514350">
              <a:buFont typeface="+mj-lt"/>
              <a:buAutoNum type="arabicPeriod"/>
            </a:pPr>
            <a:endParaRPr lang="en-US" dirty="0" smtClean="0"/>
          </a:p>
          <a:p>
            <a:pPr marL="914400" lvl="1" indent="-514350">
              <a:buFont typeface="+mj-lt"/>
              <a:buAutoNum type="arabicPeriod"/>
            </a:pPr>
            <a:endParaRPr lang="en-US" dirty="0"/>
          </a:p>
          <a:p>
            <a:pPr marL="400050" lvl="1" indent="0">
              <a:buNone/>
            </a:pPr>
            <a:endParaRPr lang="en-US" dirty="0" smtClean="0"/>
          </a:p>
        </p:txBody>
      </p:sp>
      <p:pic>
        <p:nvPicPr>
          <p:cNvPr id="4" name="Picture 3" descr="Screen Shot 2023-08-10 at 2.00.5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5888" y="2110077"/>
            <a:ext cx="3083837" cy="2011814"/>
          </a:xfrm>
          <a:prstGeom prst="rect">
            <a:avLst/>
          </a:prstGeom>
        </p:spPr>
      </p:pic>
      <p:pic>
        <p:nvPicPr>
          <p:cNvPr id="5" name="Picture 4" descr="Screen Shot 2023-08-10 at 1.59.19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37084" y="2261373"/>
            <a:ext cx="4877574" cy="1860518"/>
          </a:xfrm>
          <a:prstGeom prst="rect">
            <a:avLst/>
          </a:prstGeom>
        </p:spPr>
      </p:pic>
      <p:sp>
        <p:nvSpPr>
          <p:cNvPr id="6" name="Rectangle 5"/>
          <p:cNvSpPr/>
          <p:nvPr/>
        </p:nvSpPr>
        <p:spPr>
          <a:xfrm>
            <a:off x="1674724" y="0"/>
            <a:ext cx="5509904" cy="615553"/>
          </a:xfrm>
          <a:prstGeom prst="rect">
            <a:avLst/>
          </a:prstGeom>
        </p:spPr>
        <p:txBody>
          <a:bodyPr wrap="none">
            <a:spAutoFit/>
          </a:bodyPr>
          <a:lstStyle/>
          <a:p>
            <a:r>
              <a:rPr lang="en-US" sz="3400" b="1" dirty="0"/>
              <a:t>Positives of classical statistics</a:t>
            </a:r>
          </a:p>
        </p:txBody>
      </p:sp>
    </p:spTree>
    <p:extLst>
      <p:ext uri="{BB962C8B-B14F-4D97-AF65-F5344CB8AC3E}">
        <p14:creationId xmlns:p14="http://schemas.microsoft.com/office/powerpoint/2010/main" val="543279176"/>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25421" y="1426894"/>
            <a:ext cx="8889237" cy="5057440"/>
          </a:xfrm>
        </p:spPr>
        <p:txBody>
          <a:bodyPr>
            <a:normAutofit/>
          </a:bodyPr>
          <a:lstStyle/>
          <a:p>
            <a:pPr marL="914400" lvl="1" indent="-514350">
              <a:buFont typeface="+mj-lt"/>
              <a:buAutoNum type="arabicPeriod"/>
            </a:pPr>
            <a:r>
              <a:rPr lang="en-US" dirty="0" smtClean="0"/>
              <a:t>Provides powerful, all-purpose tools.</a:t>
            </a:r>
          </a:p>
          <a:p>
            <a:pPr marL="400050" lvl="1" indent="0">
              <a:buNone/>
            </a:pPr>
            <a:endParaRPr lang="en-US" dirty="0" smtClean="0"/>
          </a:p>
          <a:p>
            <a:pPr marL="400050" lvl="1" indent="0">
              <a:buNone/>
            </a:pPr>
            <a:endParaRPr lang="en-US" dirty="0" smtClean="0"/>
          </a:p>
          <a:p>
            <a:pPr marL="914400" lvl="1" indent="-514350">
              <a:buFont typeface="+mj-lt"/>
              <a:buAutoNum type="arabicPeriod"/>
            </a:pPr>
            <a:endParaRPr lang="en-US" dirty="0" smtClean="0"/>
          </a:p>
          <a:p>
            <a:pPr marL="914400" lvl="1" indent="-514350">
              <a:buFont typeface="+mj-lt"/>
              <a:buAutoNum type="arabicPeriod"/>
            </a:pPr>
            <a:endParaRPr lang="en-US" dirty="0"/>
          </a:p>
          <a:p>
            <a:pPr marL="400050" lvl="1" indent="0">
              <a:buNone/>
            </a:pPr>
            <a:endParaRPr lang="en-US" dirty="0" smtClean="0"/>
          </a:p>
          <a:p>
            <a:pPr marL="914400" lvl="1" indent="-514350">
              <a:buFont typeface="+mj-lt"/>
              <a:buAutoNum type="arabicPeriod"/>
            </a:pPr>
            <a:r>
              <a:rPr lang="en-US" dirty="0" smtClean="0"/>
              <a:t>Grounds scientific thinking in skepticism.</a:t>
            </a:r>
          </a:p>
          <a:p>
            <a:pPr marL="1371600" lvl="2" indent="-514350"/>
            <a:r>
              <a:rPr lang="en-US" dirty="0" smtClean="0"/>
              <a:t>What can we know? Only </a:t>
            </a:r>
            <a:r>
              <a:rPr lang="en-US" dirty="0"/>
              <a:t>d</a:t>
            </a:r>
            <a:r>
              <a:rPr lang="en-US" dirty="0" smtClean="0"/>
              <a:t>ata; agnostic</a:t>
            </a:r>
          </a:p>
          <a:p>
            <a:pPr marL="1371600" lvl="2" indent="-514350"/>
            <a:r>
              <a:rPr lang="en-US" dirty="0" smtClean="0"/>
              <a:t>How can we know it? Only RCT (or A/B testing)</a:t>
            </a:r>
          </a:p>
          <a:p>
            <a:pPr marL="457200" lvl="1" indent="0">
              <a:buNone/>
            </a:pPr>
            <a:endParaRPr lang="en-US" dirty="0" smtClean="0"/>
          </a:p>
        </p:txBody>
      </p:sp>
      <p:pic>
        <p:nvPicPr>
          <p:cNvPr id="2" name="Picture 1" descr="Screen Shot 2023-08-10 at 1.56.2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66313" y="4555986"/>
            <a:ext cx="1410986" cy="1928348"/>
          </a:xfrm>
          <a:prstGeom prst="rect">
            <a:avLst/>
          </a:prstGeom>
        </p:spPr>
      </p:pic>
      <p:pic>
        <p:nvPicPr>
          <p:cNvPr id="4" name="Picture 3" descr="Screen Shot 2023-08-10 at 2.00.57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5888" y="2110077"/>
            <a:ext cx="3083837" cy="2011814"/>
          </a:xfrm>
          <a:prstGeom prst="rect">
            <a:avLst/>
          </a:prstGeom>
        </p:spPr>
      </p:pic>
      <p:pic>
        <p:nvPicPr>
          <p:cNvPr id="5" name="Picture 4" descr="Screen Shot 2023-08-10 at 1.59.19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37084" y="2261373"/>
            <a:ext cx="4877574" cy="1860518"/>
          </a:xfrm>
          <a:prstGeom prst="rect">
            <a:avLst/>
          </a:prstGeom>
        </p:spPr>
      </p:pic>
      <p:sp>
        <p:nvSpPr>
          <p:cNvPr id="6" name="Rectangle 5"/>
          <p:cNvSpPr/>
          <p:nvPr/>
        </p:nvSpPr>
        <p:spPr>
          <a:xfrm>
            <a:off x="1674724" y="0"/>
            <a:ext cx="5509904" cy="615553"/>
          </a:xfrm>
          <a:prstGeom prst="rect">
            <a:avLst/>
          </a:prstGeom>
        </p:spPr>
        <p:txBody>
          <a:bodyPr wrap="none">
            <a:spAutoFit/>
          </a:bodyPr>
          <a:lstStyle/>
          <a:p>
            <a:r>
              <a:rPr lang="en-US" sz="3400" b="1" dirty="0"/>
              <a:t>Positives of classical statistics</a:t>
            </a:r>
          </a:p>
        </p:txBody>
      </p:sp>
    </p:spTree>
    <p:extLst>
      <p:ext uri="{BB962C8B-B14F-4D97-AF65-F5344CB8AC3E}">
        <p14:creationId xmlns:p14="http://schemas.microsoft.com/office/powerpoint/2010/main" val="1327302656"/>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1057164"/>
            <a:ext cx="9025773" cy="3625735"/>
          </a:xfrm>
        </p:spPr>
        <p:txBody>
          <a:bodyPr>
            <a:normAutofit/>
          </a:bodyPr>
          <a:lstStyle/>
          <a:p>
            <a:pPr marL="571500" indent="-514350">
              <a:buFont typeface="+mj-lt"/>
              <a:buAutoNum type="arabicPeriod"/>
            </a:pPr>
            <a:r>
              <a:rPr lang="en-US" sz="2400" dirty="0" smtClean="0"/>
              <a:t>Patterns in data can result from multiple, distinct factors that can’t be differentiated (e.g., confounding variables).</a:t>
            </a:r>
          </a:p>
          <a:p>
            <a:pPr marL="914400" lvl="2" indent="0">
              <a:buNone/>
            </a:pPr>
            <a:endParaRPr lang="en-US" dirty="0"/>
          </a:p>
        </p:txBody>
      </p:sp>
      <p:sp>
        <p:nvSpPr>
          <p:cNvPr id="5" name="Rectangle 4"/>
          <p:cNvSpPr/>
          <p:nvPr/>
        </p:nvSpPr>
        <p:spPr>
          <a:xfrm>
            <a:off x="0" y="0"/>
            <a:ext cx="9144000" cy="615553"/>
          </a:xfrm>
          <a:prstGeom prst="rect">
            <a:avLst/>
          </a:prstGeom>
        </p:spPr>
        <p:txBody>
          <a:bodyPr wrap="square">
            <a:spAutoFit/>
          </a:bodyPr>
          <a:lstStyle/>
          <a:p>
            <a:pPr algn="ctr"/>
            <a:r>
              <a:rPr lang="en-US" sz="3400" b="1" dirty="0" smtClean="0"/>
              <a:t>Drawbacks </a:t>
            </a:r>
            <a:r>
              <a:rPr lang="en-US" sz="3400" b="1" dirty="0"/>
              <a:t>of classical statistics</a:t>
            </a:r>
          </a:p>
        </p:txBody>
      </p:sp>
    </p:spTree>
    <p:extLst>
      <p:ext uri="{BB962C8B-B14F-4D97-AF65-F5344CB8AC3E}">
        <p14:creationId xmlns:p14="http://schemas.microsoft.com/office/powerpoint/2010/main" val="1502893386"/>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1057164"/>
            <a:ext cx="9025773" cy="3625735"/>
          </a:xfrm>
        </p:spPr>
        <p:txBody>
          <a:bodyPr>
            <a:normAutofit/>
          </a:bodyPr>
          <a:lstStyle/>
          <a:p>
            <a:pPr marL="571500" indent="-514350">
              <a:buFont typeface="+mj-lt"/>
              <a:buAutoNum type="arabicPeriod"/>
            </a:pPr>
            <a:r>
              <a:rPr lang="en-US" sz="2400" dirty="0" smtClean="0"/>
              <a:t>Patterns in data can result from multiple, distinct factors that can’t be differentiated (e.g., confounding variables).</a:t>
            </a:r>
          </a:p>
          <a:p>
            <a:pPr marL="571500" indent="-514350">
              <a:buFont typeface="+mj-lt"/>
              <a:buAutoNum type="arabicPeriod"/>
            </a:pPr>
            <a:r>
              <a:rPr lang="en-US" sz="2400" dirty="0" smtClean="0"/>
              <a:t>Implied causality models </a:t>
            </a:r>
          </a:p>
          <a:p>
            <a:pPr marL="914400" lvl="2" indent="0">
              <a:buNone/>
            </a:pPr>
            <a:endParaRPr lang="en-US" dirty="0"/>
          </a:p>
        </p:txBody>
      </p:sp>
      <p:sp>
        <p:nvSpPr>
          <p:cNvPr id="5" name="Rectangle 4"/>
          <p:cNvSpPr/>
          <p:nvPr/>
        </p:nvSpPr>
        <p:spPr>
          <a:xfrm>
            <a:off x="0" y="0"/>
            <a:ext cx="9144000" cy="615553"/>
          </a:xfrm>
          <a:prstGeom prst="rect">
            <a:avLst/>
          </a:prstGeom>
        </p:spPr>
        <p:txBody>
          <a:bodyPr wrap="square">
            <a:spAutoFit/>
          </a:bodyPr>
          <a:lstStyle/>
          <a:p>
            <a:pPr algn="ctr"/>
            <a:r>
              <a:rPr lang="en-US" sz="3400" b="1" dirty="0" smtClean="0"/>
              <a:t>Drawbacks </a:t>
            </a:r>
            <a:r>
              <a:rPr lang="en-US" sz="3400" b="1" dirty="0"/>
              <a:t>of classical statistics</a:t>
            </a:r>
          </a:p>
        </p:txBody>
      </p:sp>
    </p:spTree>
    <p:extLst>
      <p:ext uri="{BB962C8B-B14F-4D97-AF65-F5344CB8AC3E}">
        <p14:creationId xmlns:p14="http://schemas.microsoft.com/office/powerpoint/2010/main" val="483816362"/>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0</TotalTime>
  <Words>4037</Words>
  <Application>Microsoft Macintosh PowerPoint</Application>
  <PresentationFormat>On-screen Show (4:3)</PresentationFormat>
  <Paragraphs>540</Paragraphs>
  <Slides>34</Slides>
  <Notes>30</Notes>
  <HiddenSlides>0</HiddenSlides>
  <MMClips>0</MMClips>
  <ScaleCrop>false</ScaleCrop>
  <HeadingPairs>
    <vt:vector size="4" baseType="variant">
      <vt:variant>
        <vt:lpstr>Theme</vt:lpstr>
      </vt:variant>
      <vt:variant>
        <vt:i4>1</vt:i4>
      </vt:variant>
      <vt:variant>
        <vt:lpstr>Slide Titles</vt:lpstr>
      </vt:variant>
      <vt:variant>
        <vt:i4>34</vt:i4>
      </vt:variant>
    </vt:vector>
  </HeadingPairs>
  <TitlesOfParts>
    <vt:vector size="35" baseType="lpstr">
      <vt:lpstr>Office Theme</vt:lpstr>
      <vt:lpstr>Causal Diagrams</vt:lpstr>
      <vt:lpstr>Danielle Presgraves, Ph.D.</vt:lpstr>
      <vt:lpstr>PowerPoint Presentation</vt:lpstr>
      <vt:lpstr>PowerPoint Presentation</vt:lpstr>
      <vt:lpstr>Why Correlation ≠ Causation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Fantastical Paradoxes and How to Slay Them</vt:lpstr>
      <vt:lpstr>Case 1: Confounders</vt:lpstr>
      <vt:lpstr>Case 2</vt:lpstr>
      <vt:lpstr>Case 2: Mediators</vt:lpstr>
      <vt:lpstr>Case 3</vt:lpstr>
      <vt:lpstr>Case 3: Colliders</vt:lpstr>
      <vt:lpstr>PowerPoint Presentation</vt:lpstr>
      <vt:lpstr>Directed Acyclic Graphs (DAGs)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Additional Resources:</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Causal Diagrams</dc:title>
  <dc:creator>Danielle Presgraves</dc:creator>
  <cp:lastModifiedBy>Danielle Presgraves</cp:lastModifiedBy>
  <cp:revision>1</cp:revision>
  <dcterms:created xsi:type="dcterms:W3CDTF">2023-08-22T20:56:02Z</dcterms:created>
  <dcterms:modified xsi:type="dcterms:W3CDTF">2023-08-22T20:56:50Z</dcterms:modified>
</cp:coreProperties>
</file>